
<file path=[Content_Types].xml><?xml version="1.0" encoding="utf-8"?>
<Types xmlns="http://schemas.openxmlformats.org/package/2006/content-types">
  <Default Extension="png" ContentType="image/png"/>
  <Default Extension="pdf" ContentType="application/pd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8" r:id="rId1"/>
  </p:sldMasterIdLst>
  <p:notesMasterIdLst>
    <p:notesMasterId r:id="rId42"/>
  </p:notesMasterIdLst>
  <p:sldIdLst>
    <p:sldId id="256" r:id="rId2"/>
    <p:sldId id="257" r:id="rId3"/>
    <p:sldId id="258" r:id="rId4"/>
    <p:sldId id="303" r:id="rId5"/>
    <p:sldId id="259" r:id="rId6"/>
    <p:sldId id="262" r:id="rId7"/>
    <p:sldId id="260" r:id="rId8"/>
    <p:sldId id="263" r:id="rId9"/>
    <p:sldId id="265" r:id="rId10"/>
    <p:sldId id="264" r:id="rId11"/>
    <p:sldId id="266" r:id="rId12"/>
    <p:sldId id="267" r:id="rId13"/>
    <p:sldId id="268" r:id="rId14"/>
    <p:sldId id="269" r:id="rId15"/>
    <p:sldId id="261" r:id="rId16"/>
    <p:sldId id="270" r:id="rId17"/>
    <p:sldId id="304" r:id="rId18"/>
    <p:sldId id="271" r:id="rId19"/>
    <p:sldId id="272" r:id="rId20"/>
    <p:sldId id="273" r:id="rId21"/>
    <p:sldId id="311" r:id="rId22"/>
    <p:sldId id="305" r:id="rId23"/>
    <p:sldId id="275" r:id="rId24"/>
    <p:sldId id="306" r:id="rId25"/>
    <p:sldId id="276" r:id="rId26"/>
    <p:sldId id="308" r:id="rId27"/>
    <p:sldId id="307" r:id="rId28"/>
    <p:sldId id="277" r:id="rId29"/>
    <p:sldId id="309" r:id="rId30"/>
    <p:sldId id="310" r:id="rId31"/>
    <p:sldId id="278" r:id="rId32"/>
    <p:sldId id="279" r:id="rId33"/>
    <p:sldId id="280" r:id="rId34"/>
    <p:sldId id="274" r:id="rId35"/>
    <p:sldId id="281" r:id="rId36"/>
    <p:sldId id="282" r:id="rId37"/>
    <p:sldId id="283" r:id="rId38"/>
    <p:sldId id="284" r:id="rId39"/>
    <p:sldId id="288" r:id="rId40"/>
    <p:sldId id="302"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30" autoAdjust="0"/>
    <p:restoredTop sz="71859" autoAdjust="0"/>
  </p:normalViewPr>
  <p:slideViewPr>
    <p:cSldViewPr snapToGrid="0" snapToObjects="1">
      <p:cViewPr varScale="1">
        <p:scale>
          <a:sx n="83" d="100"/>
          <a:sy n="83" d="100"/>
        </p:scale>
        <p:origin x="246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95A3D-4770-FB45-85F2-738121589D81}"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10F392B4-0965-8B43-A760-16B6D0EBFE19}">
      <dgm:prSet phldrT="[Text]"/>
      <dgm:spPr>
        <a:ln>
          <a:solidFill>
            <a:schemeClr val="bg1"/>
          </a:solidFill>
        </a:ln>
      </dgm:spPr>
      <dgm:t>
        <a:bodyPr/>
        <a:lstStyle/>
        <a:p>
          <a:r>
            <a:rPr lang="en-US" b="1" dirty="0" smtClean="0"/>
            <a:t>Volume</a:t>
          </a:r>
          <a:endParaRPr lang="en-US" b="1" dirty="0"/>
        </a:p>
      </dgm:t>
    </dgm:pt>
    <dgm:pt modelId="{C4C20013-E115-8E41-AC84-391B3E79FC1B}" type="parTrans" cxnId="{0EC4D59E-B71A-0A4F-A30B-7B5DBE97ECC4}">
      <dgm:prSet/>
      <dgm:spPr/>
      <dgm:t>
        <a:bodyPr/>
        <a:lstStyle/>
        <a:p>
          <a:endParaRPr lang="en-US"/>
        </a:p>
      </dgm:t>
    </dgm:pt>
    <dgm:pt modelId="{F730A853-5BFA-8648-9CF1-8B0C3EC7AFF2}" type="sibTrans" cxnId="{0EC4D59E-B71A-0A4F-A30B-7B5DBE97ECC4}">
      <dgm:prSet/>
      <dgm:spPr/>
      <dgm:t>
        <a:bodyPr/>
        <a:lstStyle/>
        <a:p>
          <a:endParaRPr lang="en-US"/>
        </a:p>
      </dgm:t>
    </dgm:pt>
    <dgm:pt modelId="{D1BA7D35-7A00-9C41-8F13-4C31244E4D12}">
      <dgm:prSet/>
      <dgm:spPr/>
      <dgm:t>
        <a:bodyPr/>
        <a:lstStyle/>
        <a:p>
          <a:r>
            <a:rPr lang="en-US" smtClean="0"/>
            <a:t>Growing amounts of data</a:t>
          </a:r>
          <a:endParaRPr lang="en-US" dirty="0" smtClean="0"/>
        </a:p>
      </dgm:t>
    </dgm:pt>
    <dgm:pt modelId="{61C36B8A-C86D-6449-B6A1-28D32CA3C83A}" type="parTrans" cxnId="{BD369A83-BAFE-354B-A5AD-4F58843022CF}">
      <dgm:prSet/>
      <dgm:spPr/>
      <dgm:t>
        <a:bodyPr/>
        <a:lstStyle/>
        <a:p>
          <a:endParaRPr lang="en-US"/>
        </a:p>
      </dgm:t>
    </dgm:pt>
    <dgm:pt modelId="{0B5BCF24-E920-0E4B-9E83-CBC368F32063}" type="sibTrans" cxnId="{BD369A83-BAFE-354B-A5AD-4F58843022CF}">
      <dgm:prSet/>
      <dgm:spPr/>
      <dgm:t>
        <a:bodyPr/>
        <a:lstStyle/>
        <a:p>
          <a:endParaRPr lang="en-US"/>
        </a:p>
      </dgm:t>
    </dgm:pt>
    <dgm:pt modelId="{3E7DD48E-0370-4548-BF20-6DB95F44693D}">
      <dgm:prSet/>
      <dgm:spPr>
        <a:ln>
          <a:solidFill>
            <a:schemeClr val="bg1"/>
          </a:solidFill>
        </a:ln>
      </dgm:spPr>
      <dgm:t>
        <a:bodyPr/>
        <a:lstStyle/>
        <a:p>
          <a:r>
            <a:rPr lang="en-US" b="1" dirty="0" smtClean="0"/>
            <a:t>Velocity</a:t>
          </a:r>
        </a:p>
      </dgm:t>
    </dgm:pt>
    <dgm:pt modelId="{AE8810C1-39A3-884C-AB95-575456200116}" type="parTrans" cxnId="{0A201DB3-AF31-F340-8E41-172B35A937CC}">
      <dgm:prSet/>
      <dgm:spPr/>
      <dgm:t>
        <a:bodyPr/>
        <a:lstStyle/>
        <a:p>
          <a:endParaRPr lang="en-US"/>
        </a:p>
      </dgm:t>
    </dgm:pt>
    <dgm:pt modelId="{24C6BB99-989F-4A4D-A981-9B442AD4BE52}" type="sibTrans" cxnId="{0A201DB3-AF31-F340-8E41-172B35A937CC}">
      <dgm:prSet/>
      <dgm:spPr/>
      <dgm:t>
        <a:bodyPr/>
        <a:lstStyle/>
        <a:p>
          <a:endParaRPr lang="en-US"/>
        </a:p>
      </dgm:t>
    </dgm:pt>
    <dgm:pt modelId="{731D1427-BBEC-4E4D-999D-BA672F8C675C}">
      <dgm:prSet/>
      <dgm:spPr/>
      <dgm:t>
        <a:bodyPr/>
        <a:lstStyle/>
        <a:p>
          <a:r>
            <a:rPr lang="en-US" smtClean="0"/>
            <a:t>Increasing speed in storing and reading data</a:t>
          </a:r>
          <a:endParaRPr lang="en-US" dirty="0" smtClean="0"/>
        </a:p>
      </dgm:t>
    </dgm:pt>
    <dgm:pt modelId="{2F9051E3-AF8B-2940-B85D-C378C93C8B41}" type="parTrans" cxnId="{602EB028-565D-3940-8E6A-2918643B0FFF}">
      <dgm:prSet/>
      <dgm:spPr/>
      <dgm:t>
        <a:bodyPr/>
        <a:lstStyle/>
        <a:p>
          <a:endParaRPr lang="en-US"/>
        </a:p>
      </dgm:t>
    </dgm:pt>
    <dgm:pt modelId="{3ADF0B88-EB40-954A-B82E-0F8DCF6B6A49}" type="sibTrans" cxnId="{602EB028-565D-3940-8E6A-2918643B0FFF}">
      <dgm:prSet/>
      <dgm:spPr/>
      <dgm:t>
        <a:bodyPr/>
        <a:lstStyle/>
        <a:p>
          <a:endParaRPr lang="en-US"/>
        </a:p>
      </dgm:t>
    </dgm:pt>
    <dgm:pt modelId="{927CEA7B-86F2-2B42-A306-EEF2283C1FAD}">
      <dgm:prSet/>
      <dgm:spPr>
        <a:ln>
          <a:solidFill>
            <a:schemeClr val="bg1"/>
          </a:solidFill>
        </a:ln>
      </dgm:spPr>
      <dgm:t>
        <a:bodyPr/>
        <a:lstStyle/>
        <a:p>
          <a:r>
            <a:rPr lang="en-US" b="1" dirty="0" smtClean="0"/>
            <a:t>Variability</a:t>
          </a:r>
        </a:p>
      </dgm:t>
    </dgm:pt>
    <dgm:pt modelId="{C6928381-43A9-2149-B644-7CF1E391D8F7}" type="parTrans" cxnId="{0521A70A-4C6A-2646-8B87-B6D9AE75A5E0}">
      <dgm:prSet/>
      <dgm:spPr/>
      <dgm:t>
        <a:bodyPr/>
        <a:lstStyle/>
        <a:p>
          <a:endParaRPr lang="en-US"/>
        </a:p>
      </dgm:t>
    </dgm:pt>
    <dgm:pt modelId="{82D2258B-F759-0C43-A9EA-971A9726E1D2}" type="sibTrans" cxnId="{0521A70A-4C6A-2646-8B87-B6D9AE75A5E0}">
      <dgm:prSet/>
      <dgm:spPr/>
      <dgm:t>
        <a:bodyPr/>
        <a:lstStyle/>
        <a:p>
          <a:endParaRPr lang="en-US"/>
        </a:p>
      </dgm:t>
    </dgm:pt>
    <dgm:pt modelId="{BF246B2C-68C6-ED41-AB6C-A60C2CACEC87}">
      <dgm:prSet/>
      <dgm:spPr/>
      <dgm:t>
        <a:bodyPr/>
        <a:lstStyle/>
        <a:p>
          <a:r>
            <a:rPr lang="en-US" smtClean="0"/>
            <a:t>Growing number of data type and sources</a:t>
          </a:r>
          <a:endParaRPr lang="en-US" dirty="0" smtClean="0"/>
        </a:p>
      </dgm:t>
    </dgm:pt>
    <dgm:pt modelId="{598A0672-99C2-3141-85C2-B261E3342E2A}" type="parTrans" cxnId="{BA26D6E4-E104-3240-B3A1-7354F9A9B4C3}">
      <dgm:prSet/>
      <dgm:spPr/>
      <dgm:t>
        <a:bodyPr/>
        <a:lstStyle/>
        <a:p>
          <a:endParaRPr lang="en-US"/>
        </a:p>
      </dgm:t>
    </dgm:pt>
    <dgm:pt modelId="{74A1D8EE-B5C2-2C4D-953A-46D2C3DF2931}" type="sibTrans" cxnId="{BA26D6E4-E104-3240-B3A1-7354F9A9B4C3}">
      <dgm:prSet/>
      <dgm:spPr/>
      <dgm:t>
        <a:bodyPr/>
        <a:lstStyle/>
        <a:p>
          <a:endParaRPr lang="en-US"/>
        </a:p>
      </dgm:t>
    </dgm:pt>
    <dgm:pt modelId="{FB6612D5-77F4-DC45-B329-4D92E474DE21}" type="pres">
      <dgm:prSet presAssocID="{74A95A3D-4770-FB45-85F2-738121589D81}" presName="linearFlow" presStyleCnt="0">
        <dgm:presLayoutVars>
          <dgm:dir/>
          <dgm:animLvl val="lvl"/>
          <dgm:resizeHandles val="exact"/>
        </dgm:presLayoutVars>
      </dgm:prSet>
      <dgm:spPr/>
      <dgm:t>
        <a:bodyPr/>
        <a:lstStyle/>
        <a:p>
          <a:endParaRPr lang="en-US"/>
        </a:p>
      </dgm:t>
    </dgm:pt>
    <dgm:pt modelId="{F4A678F4-A0DD-7D46-B9B8-B215CE52E258}" type="pres">
      <dgm:prSet presAssocID="{10F392B4-0965-8B43-A760-16B6D0EBFE19}" presName="composite" presStyleCnt="0"/>
      <dgm:spPr/>
    </dgm:pt>
    <dgm:pt modelId="{E76511BC-434B-CF4A-9EF7-DB422C7BFFDB}" type="pres">
      <dgm:prSet presAssocID="{10F392B4-0965-8B43-A760-16B6D0EBFE19}" presName="parentText" presStyleLbl="alignNode1" presStyleIdx="0" presStyleCnt="3">
        <dgm:presLayoutVars>
          <dgm:chMax val="1"/>
          <dgm:bulletEnabled val="1"/>
        </dgm:presLayoutVars>
      </dgm:prSet>
      <dgm:spPr/>
      <dgm:t>
        <a:bodyPr/>
        <a:lstStyle/>
        <a:p>
          <a:endParaRPr lang="en-US"/>
        </a:p>
      </dgm:t>
    </dgm:pt>
    <dgm:pt modelId="{403556CF-22B1-654A-91E0-9D62B2BDE44A}" type="pres">
      <dgm:prSet presAssocID="{10F392B4-0965-8B43-A760-16B6D0EBFE19}" presName="descendantText" presStyleLbl="alignAcc1" presStyleIdx="0" presStyleCnt="3">
        <dgm:presLayoutVars>
          <dgm:bulletEnabled val="1"/>
        </dgm:presLayoutVars>
      </dgm:prSet>
      <dgm:spPr/>
      <dgm:t>
        <a:bodyPr/>
        <a:lstStyle/>
        <a:p>
          <a:endParaRPr lang="en-US"/>
        </a:p>
      </dgm:t>
    </dgm:pt>
    <dgm:pt modelId="{BD227EFE-ADFC-1B46-88ED-C752965E67CF}" type="pres">
      <dgm:prSet presAssocID="{F730A853-5BFA-8648-9CF1-8B0C3EC7AFF2}" presName="sp" presStyleCnt="0"/>
      <dgm:spPr/>
    </dgm:pt>
    <dgm:pt modelId="{BA573B51-819E-B54C-B4F4-D65EDA5D2805}" type="pres">
      <dgm:prSet presAssocID="{3E7DD48E-0370-4548-BF20-6DB95F44693D}" presName="composite" presStyleCnt="0"/>
      <dgm:spPr/>
    </dgm:pt>
    <dgm:pt modelId="{14DEBC97-74CF-0347-92FC-2FBE54489F03}" type="pres">
      <dgm:prSet presAssocID="{3E7DD48E-0370-4548-BF20-6DB95F44693D}" presName="parentText" presStyleLbl="alignNode1" presStyleIdx="1" presStyleCnt="3">
        <dgm:presLayoutVars>
          <dgm:chMax val="1"/>
          <dgm:bulletEnabled val="1"/>
        </dgm:presLayoutVars>
      </dgm:prSet>
      <dgm:spPr/>
      <dgm:t>
        <a:bodyPr/>
        <a:lstStyle/>
        <a:p>
          <a:endParaRPr lang="en-US"/>
        </a:p>
      </dgm:t>
    </dgm:pt>
    <dgm:pt modelId="{47A17033-87B0-B140-917F-9CD4C7CCA6FF}" type="pres">
      <dgm:prSet presAssocID="{3E7DD48E-0370-4548-BF20-6DB95F44693D}" presName="descendantText" presStyleLbl="alignAcc1" presStyleIdx="1" presStyleCnt="3">
        <dgm:presLayoutVars>
          <dgm:bulletEnabled val="1"/>
        </dgm:presLayoutVars>
      </dgm:prSet>
      <dgm:spPr/>
      <dgm:t>
        <a:bodyPr/>
        <a:lstStyle/>
        <a:p>
          <a:endParaRPr lang="en-US"/>
        </a:p>
      </dgm:t>
    </dgm:pt>
    <dgm:pt modelId="{170B3618-AFD5-F84E-B522-3E8BEEE04699}" type="pres">
      <dgm:prSet presAssocID="{24C6BB99-989F-4A4D-A981-9B442AD4BE52}" presName="sp" presStyleCnt="0"/>
      <dgm:spPr/>
    </dgm:pt>
    <dgm:pt modelId="{CE968D72-BBBC-A04F-8DB9-A8FB2E371125}" type="pres">
      <dgm:prSet presAssocID="{927CEA7B-86F2-2B42-A306-EEF2283C1FAD}" presName="composite" presStyleCnt="0"/>
      <dgm:spPr/>
    </dgm:pt>
    <dgm:pt modelId="{02455A58-1F9B-544A-BCF9-0B7D3534463C}" type="pres">
      <dgm:prSet presAssocID="{927CEA7B-86F2-2B42-A306-EEF2283C1FAD}" presName="parentText" presStyleLbl="alignNode1" presStyleIdx="2" presStyleCnt="3">
        <dgm:presLayoutVars>
          <dgm:chMax val="1"/>
          <dgm:bulletEnabled val="1"/>
        </dgm:presLayoutVars>
      </dgm:prSet>
      <dgm:spPr/>
      <dgm:t>
        <a:bodyPr/>
        <a:lstStyle/>
        <a:p>
          <a:endParaRPr lang="en-US"/>
        </a:p>
      </dgm:t>
    </dgm:pt>
    <dgm:pt modelId="{4B5D66AF-4B37-524A-BB6E-2856C552F5EC}" type="pres">
      <dgm:prSet presAssocID="{927CEA7B-86F2-2B42-A306-EEF2283C1FAD}" presName="descendantText" presStyleLbl="alignAcc1" presStyleIdx="2" presStyleCnt="3">
        <dgm:presLayoutVars>
          <dgm:bulletEnabled val="1"/>
        </dgm:presLayoutVars>
      </dgm:prSet>
      <dgm:spPr/>
      <dgm:t>
        <a:bodyPr/>
        <a:lstStyle/>
        <a:p>
          <a:endParaRPr lang="en-US"/>
        </a:p>
      </dgm:t>
    </dgm:pt>
  </dgm:ptLst>
  <dgm:cxnLst>
    <dgm:cxn modelId="{602EB028-565D-3940-8E6A-2918643B0FFF}" srcId="{3E7DD48E-0370-4548-BF20-6DB95F44693D}" destId="{731D1427-BBEC-4E4D-999D-BA672F8C675C}" srcOrd="0" destOrd="0" parTransId="{2F9051E3-AF8B-2940-B85D-C378C93C8B41}" sibTransId="{3ADF0B88-EB40-954A-B82E-0F8DCF6B6A49}"/>
    <dgm:cxn modelId="{83D38129-CE60-D449-A6DB-634A04E710F8}" type="presOf" srcId="{731D1427-BBEC-4E4D-999D-BA672F8C675C}" destId="{47A17033-87B0-B140-917F-9CD4C7CCA6FF}" srcOrd="0" destOrd="0" presId="urn:microsoft.com/office/officeart/2005/8/layout/chevron2"/>
    <dgm:cxn modelId="{338DE02C-B1EB-C649-B618-8C1602D31A26}" type="presOf" srcId="{927CEA7B-86F2-2B42-A306-EEF2283C1FAD}" destId="{02455A58-1F9B-544A-BCF9-0B7D3534463C}" srcOrd="0" destOrd="0" presId="urn:microsoft.com/office/officeart/2005/8/layout/chevron2"/>
    <dgm:cxn modelId="{BA26D6E4-E104-3240-B3A1-7354F9A9B4C3}" srcId="{927CEA7B-86F2-2B42-A306-EEF2283C1FAD}" destId="{BF246B2C-68C6-ED41-AB6C-A60C2CACEC87}" srcOrd="0" destOrd="0" parTransId="{598A0672-99C2-3141-85C2-B261E3342E2A}" sibTransId="{74A1D8EE-B5C2-2C4D-953A-46D2C3DF2931}"/>
    <dgm:cxn modelId="{0B30740E-FF28-D249-808C-A5529364C004}" type="presOf" srcId="{10F392B4-0965-8B43-A760-16B6D0EBFE19}" destId="{E76511BC-434B-CF4A-9EF7-DB422C7BFFDB}" srcOrd="0" destOrd="0" presId="urn:microsoft.com/office/officeart/2005/8/layout/chevron2"/>
    <dgm:cxn modelId="{A195DD1F-1BC5-AF4D-9BD0-AA0F513215E3}" type="presOf" srcId="{3E7DD48E-0370-4548-BF20-6DB95F44693D}" destId="{14DEBC97-74CF-0347-92FC-2FBE54489F03}" srcOrd="0" destOrd="0" presId="urn:microsoft.com/office/officeart/2005/8/layout/chevron2"/>
    <dgm:cxn modelId="{0EC4D59E-B71A-0A4F-A30B-7B5DBE97ECC4}" srcId="{74A95A3D-4770-FB45-85F2-738121589D81}" destId="{10F392B4-0965-8B43-A760-16B6D0EBFE19}" srcOrd="0" destOrd="0" parTransId="{C4C20013-E115-8E41-AC84-391B3E79FC1B}" sibTransId="{F730A853-5BFA-8648-9CF1-8B0C3EC7AFF2}"/>
    <dgm:cxn modelId="{71E7A571-D300-494C-9F99-7AE7B6F4BF8B}" type="presOf" srcId="{74A95A3D-4770-FB45-85F2-738121589D81}" destId="{FB6612D5-77F4-DC45-B329-4D92E474DE21}" srcOrd="0" destOrd="0" presId="urn:microsoft.com/office/officeart/2005/8/layout/chevron2"/>
    <dgm:cxn modelId="{0521A70A-4C6A-2646-8B87-B6D9AE75A5E0}" srcId="{74A95A3D-4770-FB45-85F2-738121589D81}" destId="{927CEA7B-86F2-2B42-A306-EEF2283C1FAD}" srcOrd="2" destOrd="0" parTransId="{C6928381-43A9-2149-B644-7CF1E391D8F7}" sibTransId="{82D2258B-F759-0C43-A9EA-971A9726E1D2}"/>
    <dgm:cxn modelId="{1E202A89-5A7F-584E-A0A9-9FD25E8F680F}" type="presOf" srcId="{D1BA7D35-7A00-9C41-8F13-4C31244E4D12}" destId="{403556CF-22B1-654A-91E0-9D62B2BDE44A}" srcOrd="0" destOrd="0" presId="urn:microsoft.com/office/officeart/2005/8/layout/chevron2"/>
    <dgm:cxn modelId="{62A58CAF-A325-F74C-A5B4-7495F651D155}" type="presOf" srcId="{BF246B2C-68C6-ED41-AB6C-A60C2CACEC87}" destId="{4B5D66AF-4B37-524A-BB6E-2856C552F5EC}" srcOrd="0" destOrd="0" presId="urn:microsoft.com/office/officeart/2005/8/layout/chevron2"/>
    <dgm:cxn modelId="{BD369A83-BAFE-354B-A5AD-4F58843022CF}" srcId="{10F392B4-0965-8B43-A760-16B6D0EBFE19}" destId="{D1BA7D35-7A00-9C41-8F13-4C31244E4D12}" srcOrd="0" destOrd="0" parTransId="{61C36B8A-C86D-6449-B6A1-28D32CA3C83A}" sibTransId="{0B5BCF24-E920-0E4B-9E83-CBC368F32063}"/>
    <dgm:cxn modelId="{0A201DB3-AF31-F340-8E41-172B35A937CC}" srcId="{74A95A3D-4770-FB45-85F2-738121589D81}" destId="{3E7DD48E-0370-4548-BF20-6DB95F44693D}" srcOrd="1" destOrd="0" parTransId="{AE8810C1-39A3-884C-AB95-575456200116}" sibTransId="{24C6BB99-989F-4A4D-A981-9B442AD4BE52}"/>
    <dgm:cxn modelId="{6453C206-416B-2D4E-B07F-AD3921292051}" type="presParOf" srcId="{FB6612D5-77F4-DC45-B329-4D92E474DE21}" destId="{F4A678F4-A0DD-7D46-B9B8-B215CE52E258}" srcOrd="0" destOrd="0" presId="urn:microsoft.com/office/officeart/2005/8/layout/chevron2"/>
    <dgm:cxn modelId="{5DA5DBC1-8289-9F48-BCB7-CBA1A47E860C}" type="presParOf" srcId="{F4A678F4-A0DD-7D46-B9B8-B215CE52E258}" destId="{E76511BC-434B-CF4A-9EF7-DB422C7BFFDB}" srcOrd="0" destOrd="0" presId="urn:microsoft.com/office/officeart/2005/8/layout/chevron2"/>
    <dgm:cxn modelId="{1278721D-3AAC-F149-9D50-4379D5669810}" type="presParOf" srcId="{F4A678F4-A0DD-7D46-B9B8-B215CE52E258}" destId="{403556CF-22B1-654A-91E0-9D62B2BDE44A}" srcOrd="1" destOrd="0" presId="urn:microsoft.com/office/officeart/2005/8/layout/chevron2"/>
    <dgm:cxn modelId="{2B3F4368-712F-E947-B84E-D1189023D2BC}" type="presParOf" srcId="{FB6612D5-77F4-DC45-B329-4D92E474DE21}" destId="{BD227EFE-ADFC-1B46-88ED-C752965E67CF}" srcOrd="1" destOrd="0" presId="urn:microsoft.com/office/officeart/2005/8/layout/chevron2"/>
    <dgm:cxn modelId="{D9DC099D-9476-854C-886C-E796D26C8589}" type="presParOf" srcId="{FB6612D5-77F4-DC45-B329-4D92E474DE21}" destId="{BA573B51-819E-B54C-B4F4-D65EDA5D2805}" srcOrd="2" destOrd="0" presId="urn:microsoft.com/office/officeart/2005/8/layout/chevron2"/>
    <dgm:cxn modelId="{470F7386-71E4-2943-8E88-6843DE3B052E}" type="presParOf" srcId="{BA573B51-819E-B54C-B4F4-D65EDA5D2805}" destId="{14DEBC97-74CF-0347-92FC-2FBE54489F03}" srcOrd="0" destOrd="0" presId="urn:microsoft.com/office/officeart/2005/8/layout/chevron2"/>
    <dgm:cxn modelId="{2B216A9C-15C1-2A44-99E4-52B6D6216B65}" type="presParOf" srcId="{BA573B51-819E-B54C-B4F4-D65EDA5D2805}" destId="{47A17033-87B0-B140-917F-9CD4C7CCA6FF}" srcOrd="1" destOrd="0" presId="urn:microsoft.com/office/officeart/2005/8/layout/chevron2"/>
    <dgm:cxn modelId="{14F6F82E-6D5F-C644-AC3F-3B65AC56D648}" type="presParOf" srcId="{FB6612D5-77F4-DC45-B329-4D92E474DE21}" destId="{170B3618-AFD5-F84E-B522-3E8BEEE04699}" srcOrd="3" destOrd="0" presId="urn:microsoft.com/office/officeart/2005/8/layout/chevron2"/>
    <dgm:cxn modelId="{EE8EEA96-3B6C-CC41-94CA-D09DA00BD507}" type="presParOf" srcId="{FB6612D5-77F4-DC45-B329-4D92E474DE21}" destId="{CE968D72-BBBC-A04F-8DB9-A8FB2E371125}" srcOrd="4" destOrd="0" presId="urn:microsoft.com/office/officeart/2005/8/layout/chevron2"/>
    <dgm:cxn modelId="{05C3D851-BE7A-B84C-92B8-1158DCF5FA82}" type="presParOf" srcId="{CE968D72-BBBC-A04F-8DB9-A8FB2E371125}" destId="{02455A58-1F9B-544A-BCF9-0B7D3534463C}" srcOrd="0" destOrd="0" presId="urn:microsoft.com/office/officeart/2005/8/layout/chevron2"/>
    <dgm:cxn modelId="{47E3E99F-84A0-624E-ABE3-2439525EDF60}" type="presParOf" srcId="{CE968D72-BBBC-A04F-8DB9-A8FB2E371125}" destId="{4B5D66AF-4B37-524A-BB6E-2856C552F5E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E35D5E-0A0C-B740-85B0-84E5AE9B5156}"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B77CF49-4EDF-F846-A86E-FF609DE1A5BF}">
      <dgm:prSet/>
      <dgm:spPr/>
      <dgm:t>
        <a:bodyPr/>
        <a:lstStyle/>
        <a:p>
          <a:pPr rtl="0"/>
          <a:r>
            <a:rPr lang="en-US" dirty="0" smtClean="0"/>
            <a:t>Network capacity</a:t>
          </a:r>
          <a:endParaRPr lang="en-US" dirty="0"/>
        </a:p>
      </dgm:t>
    </dgm:pt>
    <dgm:pt modelId="{3AA49E9C-4672-194B-BB37-F8B2C09955FB}" type="parTrans" cxnId="{13E52301-2D0B-0B4E-916E-4F1DC3900F07}">
      <dgm:prSet/>
      <dgm:spPr/>
      <dgm:t>
        <a:bodyPr/>
        <a:lstStyle/>
        <a:p>
          <a:endParaRPr lang="en-US"/>
        </a:p>
      </dgm:t>
    </dgm:pt>
    <dgm:pt modelId="{A49334D3-317B-C542-9253-5E5F1A753C14}" type="sibTrans" cxnId="{13E52301-2D0B-0B4E-916E-4F1DC3900F07}">
      <dgm:prSet/>
      <dgm:spPr/>
      <dgm:t>
        <a:bodyPr/>
        <a:lstStyle/>
        <a:p>
          <a:endParaRPr lang="en-US"/>
        </a:p>
      </dgm:t>
    </dgm:pt>
    <dgm:pt modelId="{1E9E624B-CBF9-2C42-8A80-BC9B951CBA5C}">
      <dgm:prSet/>
      <dgm:spPr/>
      <dgm:t>
        <a:bodyPr/>
        <a:lstStyle/>
        <a:p>
          <a:pPr rtl="0"/>
          <a:r>
            <a:rPr lang="en-US" dirty="0" smtClean="0"/>
            <a:t>Running big data analytics requires a lot of capacity on its own; the issue is magnified when big data and day-to-day application traffic are combined over an enterprise network</a:t>
          </a:r>
          <a:endParaRPr lang="en-US" dirty="0"/>
        </a:p>
      </dgm:t>
    </dgm:pt>
    <dgm:pt modelId="{86325E31-9A5D-024B-A5C6-DAC57148A5D1}" type="parTrans" cxnId="{A99802F7-05E7-8746-8DB0-9999FF436C82}">
      <dgm:prSet/>
      <dgm:spPr/>
      <dgm:t>
        <a:bodyPr/>
        <a:lstStyle/>
        <a:p>
          <a:endParaRPr lang="en-US"/>
        </a:p>
      </dgm:t>
    </dgm:pt>
    <dgm:pt modelId="{0175BB4D-62D4-E541-BEA4-EE7485877AD7}" type="sibTrans" cxnId="{A99802F7-05E7-8746-8DB0-9999FF436C82}">
      <dgm:prSet/>
      <dgm:spPr/>
      <dgm:t>
        <a:bodyPr/>
        <a:lstStyle/>
        <a:p>
          <a:endParaRPr lang="en-US"/>
        </a:p>
      </dgm:t>
    </dgm:pt>
    <dgm:pt modelId="{8B177CE4-0299-AA47-A5C5-86AB58BF5E46}">
      <dgm:prSet/>
      <dgm:spPr/>
      <dgm:t>
        <a:bodyPr/>
        <a:lstStyle/>
        <a:p>
          <a:pPr rtl="0"/>
          <a:r>
            <a:rPr lang="en-US" dirty="0" smtClean="0"/>
            <a:t>Latency</a:t>
          </a:r>
          <a:endParaRPr lang="en-US" dirty="0"/>
        </a:p>
      </dgm:t>
    </dgm:pt>
    <dgm:pt modelId="{F59C178C-AE5C-B444-97BD-6061F4237768}" type="parTrans" cxnId="{D2CEB53D-7F45-EC4D-9B95-B456549566B3}">
      <dgm:prSet/>
      <dgm:spPr/>
      <dgm:t>
        <a:bodyPr/>
        <a:lstStyle/>
        <a:p>
          <a:endParaRPr lang="en-US"/>
        </a:p>
      </dgm:t>
    </dgm:pt>
    <dgm:pt modelId="{8176EFB2-8F63-8148-ADDF-19BB7CF1078D}" type="sibTrans" cxnId="{D2CEB53D-7F45-EC4D-9B95-B456549566B3}">
      <dgm:prSet/>
      <dgm:spPr/>
      <dgm:t>
        <a:bodyPr/>
        <a:lstStyle/>
        <a:p>
          <a:endParaRPr lang="en-US"/>
        </a:p>
      </dgm:t>
    </dgm:pt>
    <dgm:pt modelId="{3EF0A7C9-0D5F-CE45-B6AD-FE51814633C5}">
      <dgm:prSet/>
      <dgm:spPr/>
      <dgm:t>
        <a:bodyPr/>
        <a:lstStyle/>
        <a:p>
          <a:pPr rtl="0"/>
          <a:r>
            <a:rPr lang="en-US" dirty="0" smtClean="0"/>
            <a:t>The real or near-real-time nature of big data demands a network architecture with consistent low latency to achieve optimal performance</a:t>
          </a:r>
          <a:endParaRPr lang="en-US" dirty="0"/>
        </a:p>
      </dgm:t>
    </dgm:pt>
    <dgm:pt modelId="{C335EED8-E8F5-224D-9097-4899425EDCB9}" type="parTrans" cxnId="{5A862707-B45C-6441-9484-498C5D74EA62}">
      <dgm:prSet/>
      <dgm:spPr/>
      <dgm:t>
        <a:bodyPr/>
        <a:lstStyle/>
        <a:p>
          <a:endParaRPr lang="en-US"/>
        </a:p>
      </dgm:t>
    </dgm:pt>
    <dgm:pt modelId="{951718BF-DA6C-BF4C-9D00-48AD31BC6289}" type="sibTrans" cxnId="{5A862707-B45C-6441-9484-498C5D74EA62}">
      <dgm:prSet/>
      <dgm:spPr/>
      <dgm:t>
        <a:bodyPr/>
        <a:lstStyle/>
        <a:p>
          <a:endParaRPr lang="en-US"/>
        </a:p>
      </dgm:t>
    </dgm:pt>
    <dgm:pt modelId="{E6B8782D-0104-E944-876B-8250C056F6FC}">
      <dgm:prSet/>
      <dgm:spPr/>
      <dgm:t>
        <a:bodyPr/>
        <a:lstStyle/>
        <a:p>
          <a:pPr rtl="0"/>
          <a:r>
            <a:rPr lang="en-US" dirty="0" smtClean="0"/>
            <a:t>Storage capacity</a:t>
          </a:r>
          <a:endParaRPr lang="en-US" dirty="0"/>
        </a:p>
      </dgm:t>
    </dgm:pt>
    <dgm:pt modelId="{C469A789-3A84-6142-9AEB-5A447AE3B4FC}" type="parTrans" cxnId="{4FC8D825-BE5F-8442-A1C1-841722B42EBB}">
      <dgm:prSet/>
      <dgm:spPr/>
      <dgm:t>
        <a:bodyPr/>
        <a:lstStyle/>
        <a:p>
          <a:endParaRPr lang="en-US"/>
        </a:p>
      </dgm:t>
    </dgm:pt>
    <dgm:pt modelId="{5196F47F-9262-BC4E-B018-7664C9E02D5F}" type="sibTrans" cxnId="{4FC8D825-BE5F-8442-A1C1-841722B42EBB}">
      <dgm:prSet/>
      <dgm:spPr/>
      <dgm:t>
        <a:bodyPr/>
        <a:lstStyle/>
        <a:p>
          <a:endParaRPr lang="en-US"/>
        </a:p>
      </dgm:t>
    </dgm:pt>
    <dgm:pt modelId="{B5037BD9-95E7-9749-9A98-8FB37C23EF6F}">
      <dgm:prSet/>
      <dgm:spPr/>
      <dgm:t>
        <a:bodyPr/>
        <a:lstStyle/>
        <a:p>
          <a:pPr rtl="0"/>
          <a:r>
            <a:rPr lang="en-US" dirty="0" smtClean="0"/>
            <a:t>Massive amounts of highly scalable storage are required to address the insatiable appetite of big data, yet these resources must be flexible enough to handle many different data formats and traffic loads</a:t>
          </a:r>
          <a:endParaRPr lang="en-US" dirty="0"/>
        </a:p>
      </dgm:t>
    </dgm:pt>
    <dgm:pt modelId="{37C79C57-F7DF-154E-8B8E-766C5FFA40CF}" type="parTrans" cxnId="{78F18DFB-34ED-974E-9DF7-BA786F918C26}">
      <dgm:prSet/>
      <dgm:spPr/>
      <dgm:t>
        <a:bodyPr/>
        <a:lstStyle/>
        <a:p>
          <a:endParaRPr lang="en-US"/>
        </a:p>
      </dgm:t>
    </dgm:pt>
    <dgm:pt modelId="{25E0B3FF-3E47-5A47-8FE2-08F98FC561D8}" type="sibTrans" cxnId="{78F18DFB-34ED-974E-9DF7-BA786F918C26}">
      <dgm:prSet/>
      <dgm:spPr/>
      <dgm:t>
        <a:bodyPr/>
        <a:lstStyle/>
        <a:p>
          <a:endParaRPr lang="en-US"/>
        </a:p>
      </dgm:t>
    </dgm:pt>
    <dgm:pt modelId="{F5BC84D2-A1BF-0547-A33F-F3C0948F3080}">
      <dgm:prSet/>
      <dgm:spPr/>
      <dgm:t>
        <a:bodyPr/>
        <a:lstStyle/>
        <a:p>
          <a:pPr rtl="0"/>
          <a:r>
            <a:rPr lang="en-US" dirty="0" smtClean="0"/>
            <a:t>Processing</a:t>
          </a:r>
          <a:endParaRPr lang="en-US" dirty="0"/>
        </a:p>
      </dgm:t>
    </dgm:pt>
    <dgm:pt modelId="{FEB01FED-FD1D-2A43-BD55-641741454CDE}" type="parTrans" cxnId="{B4F59636-DADC-9D48-AF6A-275BAE435F6D}">
      <dgm:prSet/>
      <dgm:spPr/>
      <dgm:t>
        <a:bodyPr/>
        <a:lstStyle/>
        <a:p>
          <a:endParaRPr lang="en-US"/>
        </a:p>
      </dgm:t>
    </dgm:pt>
    <dgm:pt modelId="{52128F6B-D603-1943-8ABA-BCBA3E4DEF54}" type="sibTrans" cxnId="{B4F59636-DADC-9D48-AF6A-275BAE435F6D}">
      <dgm:prSet/>
      <dgm:spPr/>
      <dgm:t>
        <a:bodyPr/>
        <a:lstStyle/>
        <a:p>
          <a:endParaRPr lang="en-US"/>
        </a:p>
      </dgm:t>
    </dgm:pt>
    <dgm:pt modelId="{9E912035-A284-674F-AAF4-E17E7C5CE2AF}">
      <dgm:prSet/>
      <dgm:spPr/>
      <dgm:t>
        <a:bodyPr/>
        <a:lstStyle/>
        <a:p>
          <a:pPr rtl="0"/>
          <a:r>
            <a:rPr lang="en-US" dirty="0" smtClean="0"/>
            <a:t>Big data can add significant pressure on computational memory and storage systems, which, if not properly addressed, can negatively impact operational efficiency</a:t>
          </a:r>
          <a:endParaRPr lang="en-US" dirty="0"/>
        </a:p>
      </dgm:t>
    </dgm:pt>
    <dgm:pt modelId="{AFFB1940-8607-924B-A543-DD40255A3143}" type="parTrans" cxnId="{E03C493E-ACAB-B74F-BC20-2CB057F3886F}">
      <dgm:prSet/>
      <dgm:spPr/>
      <dgm:t>
        <a:bodyPr/>
        <a:lstStyle/>
        <a:p>
          <a:endParaRPr lang="en-US"/>
        </a:p>
      </dgm:t>
    </dgm:pt>
    <dgm:pt modelId="{F4782835-52C7-EA48-BF2E-DE590D560EDB}" type="sibTrans" cxnId="{E03C493E-ACAB-B74F-BC20-2CB057F3886F}">
      <dgm:prSet/>
      <dgm:spPr/>
      <dgm:t>
        <a:bodyPr/>
        <a:lstStyle/>
        <a:p>
          <a:endParaRPr lang="en-US"/>
        </a:p>
      </dgm:t>
    </dgm:pt>
    <dgm:pt modelId="{6A97F463-D5EA-9045-9FD7-E973D4818838}">
      <dgm:prSet/>
      <dgm:spPr/>
      <dgm:t>
        <a:bodyPr/>
        <a:lstStyle/>
        <a:p>
          <a:pPr rtl="0"/>
          <a:r>
            <a:rPr lang="en-US" dirty="0" smtClean="0"/>
            <a:t>Secure data access</a:t>
          </a:r>
          <a:endParaRPr lang="en-US" dirty="0"/>
        </a:p>
      </dgm:t>
    </dgm:pt>
    <dgm:pt modelId="{DA977E08-DDC8-FF4A-9C13-C70EF693A994}" type="parTrans" cxnId="{7FEB491C-4B43-B340-8189-B3FD8EF37A74}">
      <dgm:prSet/>
      <dgm:spPr/>
      <dgm:t>
        <a:bodyPr/>
        <a:lstStyle/>
        <a:p>
          <a:endParaRPr lang="en-US"/>
        </a:p>
      </dgm:t>
    </dgm:pt>
    <dgm:pt modelId="{6CBA8C96-5393-2B4E-B67F-6D50EDDEE543}" type="sibTrans" cxnId="{7FEB491C-4B43-B340-8189-B3FD8EF37A74}">
      <dgm:prSet/>
      <dgm:spPr/>
      <dgm:t>
        <a:bodyPr/>
        <a:lstStyle/>
        <a:p>
          <a:endParaRPr lang="en-US"/>
        </a:p>
      </dgm:t>
    </dgm:pt>
    <dgm:pt modelId="{0F2DC9F3-43F7-7348-B886-12A6630105A3}">
      <dgm:prSet/>
      <dgm:spPr/>
      <dgm:t>
        <a:bodyPr/>
        <a:lstStyle/>
        <a:p>
          <a:pPr rtl="0"/>
          <a:r>
            <a:rPr lang="en-US" dirty="0" smtClean="0"/>
            <a:t>Big data projects combine sensitive information from many sources like customer transactions, GPS coordinated, video streams, and so on, which must be protected from unauthorized access</a:t>
          </a:r>
          <a:endParaRPr lang="en-US" dirty="0"/>
        </a:p>
      </dgm:t>
    </dgm:pt>
    <dgm:pt modelId="{74614B5C-303A-4B4D-BC1C-B9742BE0A848}" type="parTrans" cxnId="{E7306D66-64B3-F54B-9996-8B198897BB4B}">
      <dgm:prSet/>
      <dgm:spPr/>
      <dgm:t>
        <a:bodyPr/>
        <a:lstStyle/>
        <a:p>
          <a:endParaRPr lang="en-US"/>
        </a:p>
      </dgm:t>
    </dgm:pt>
    <dgm:pt modelId="{D7390CFD-A5B3-C846-A6DA-EC9FF524A4D2}" type="sibTrans" cxnId="{E7306D66-64B3-F54B-9996-8B198897BB4B}">
      <dgm:prSet/>
      <dgm:spPr/>
      <dgm:t>
        <a:bodyPr/>
        <a:lstStyle/>
        <a:p>
          <a:endParaRPr lang="en-US"/>
        </a:p>
      </dgm:t>
    </dgm:pt>
    <dgm:pt modelId="{59FD19F6-DCAC-754D-BFFE-4642D5E9CE9D}" type="pres">
      <dgm:prSet presAssocID="{2DE35D5E-0A0C-B740-85B0-84E5AE9B5156}" presName="Name0" presStyleCnt="0">
        <dgm:presLayoutVars>
          <dgm:dir/>
          <dgm:animLvl val="lvl"/>
          <dgm:resizeHandles val="exact"/>
        </dgm:presLayoutVars>
      </dgm:prSet>
      <dgm:spPr/>
      <dgm:t>
        <a:bodyPr/>
        <a:lstStyle/>
        <a:p>
          <a:endParaRPr lang="en-US"/>
        </a:p>
      </dgm:t>
    </dgm:pt>
    <dgm:pt modelId="{9815B0B6-BBB8-A14A-AB9B-3BB56E64440C}" type="pres">
      <dgm:prSet presAssocID="{6B77CF49-4EDF-F846-A86E-FF609DE1A5BF}" presName="composite" presStyleCnt="0"/>
      <dgm:spPr/>
    </dgm:pt>
    <dgm:pt modelId="{456FAFBB-465C-2846-AAB2-A1E3D8BB8B4A}" type="pres">
      <dgm:prSet presAssocID="{6B77CF49-4EDF-F846-A86E-FF609DE1A5BF}" presName="parTx" presStyleLbl="alignNode1" presStyleIdx="0" presStyleCnt="5">
        <dgm:presLayoutVars>
          <dgm:chMax val="0"/>
          <dgm:chPref val="0"/>
          <dgm:bulletEnabled val="1"/>
        </dgm:presLayoutVars>
      </dgm:prSet>
      <dgm:spPr/>
      <dgm:t>
        <a:bodyPr/>
        <a:lstStyle/>
        <a:p>
          <a:endParaRPr lang="en-US"/>
        </a:p>
      </dgm:t>
    </dgm:pt>
    <dgm:pt modelId="{1F7EA5BB-80DE-8C40-9ADC-F67E30F5F7FF}" type="pres">
      <dgm:prSet presAssocID="{6B77CF49-4EDF-F846-A86E-FF609DE1A5BF}" presName="desTx" presStyleLbl="alignAccFollowNode1" presStyleIdx="0" presStyleCnt="5">
        <dgm:presLayoutVars>
          <dgm:bulletEnabled val="1"/>
        </dgm:presLayoutVars>
      </dgm:prSet>
      <dgm:spPr/>
      <dgm:t>
        <a:bodyPr/>
        <a:lstStyle/>
        <a:p>
          <a:endParaRPr lang="en-US"/>
        </a:p>
      </dgm:t>
    </dgm:pt>
    <dgm:pt modelId="{062F6F14-B806-214D-AAEE-3C534EDAC64D}" type="pres">
      <dgm:prSet presAssocID="{A49334D3-317B-C542-9253-5E5F1A753C14}" presName="space" presStyleCnt="0"/>
      <dgm:spPr/>
    </dgm:pt>
    <dgm:pt modelId="{179135F2-1091-1E42-959A-4EB67DC8DBCB}" type="pres">
      <dgm:prSet presAssocID="{8B177CE4-0299-AA47-A5C5-86AB58BF5E46}" presName="composite" presStyleCnt="0"/>
      <dgm:spPr/>
    </dgm:pt>
    <dgm:pt modelId="{46F2A687-84B1-B84E-A85E-832CE0C1BB42}" type="pres">
      <dgm:prSet presAssocID="{8B177CE4-0299-AA47-A5C5-86AB58BF5E46}" presName="parTx" presStyleLbl="alignNode1" presStyleIdx="1" presStyleCnt="5">
        <dgm:presLayoutVars>
          <dgm:chMax val="0"/>
          <dgm:chPref val="0"/>
          <dgm:bulletEnabled val="1"/>
        </dgm:presLayoutVars>
      </dgm:prSet>
      <dgm:spPr/>
      <dgm:t>
        <a:bodyPr/>
        <a:lstStyle/>
        <a:p>
          <a:endParaRPr lang="en-US"/>
        </a:p>
      </dgm:t>
    </dgm:pt>
    <dgm:pt modelId="{A1274648-E4B4-444E-94D9-1842E8CEF6D8}" type="pres">
      <dgm:prSet presAssocID="{8B177CE4-0299-AA47-A5C5-86AB58BF5E46}" presName="desTx" presStyleLbl="alignAccFollowNode1" presStyleIdx="1" presStyleCnt="5">
        <dgm:presLayoutVars>
          <dgm:bulletEnabled val="1"/>
        </dgm:presLayoutVars>
      </dgm:prSet>
      <dgm:spPr/>
      <dgm:t>
        <a:bodyPr/>
        <a:lstStyle/>
        <a:p>
          <a:endParaRPr lang="en-US"/>
        </a:p>
      </dgm:t>
    </dgm:pt>
    <dgm:pt modelId="{38AC33D7-37A0-8847-B1EB-98D4D4CF40C3}" type="pres">
      <dgm:prSet presAssocID="{8176EFB2-8F63-8148-ADDF-19BB7CF1078D}" presName="space" presStyleCnt="0"/>
      <dgm:spPr/>
    </dgm:pt>
    <dgm:pt modelId="{4F51899E-1D89-7E4A-88D3-6DAFF19E89B7}" type="pres">
      <dgm:prSet presAssocID="{E6B8782D-0104-E944-876B-8250C056F6FC}" presName="composite" presStyleCnt="0"/>
      <dgm:spPr/>
    </dgm:pt>
    <dgm:pt modelId="{5FD27C55-68A5-AC45-ABDF-6DAEEB916F11}" type="pres">
      <dgm:prSet presAssocID="{E6B8782D-0104-E944-876B-8250C056F6FC}" presName="parTx" presStyleLbl="alignNode1" presStyleIdx="2" presStyleCnt="5">
        <dgm:presLayoutVars>
          <dgm:chMax val="0"/>
          <dgm:chPref val="0"/>
          <dgm:bulletEnabled val="1"/>
        </dgm:presLayoutVars>
      </dgm:prSet>
      <dgm:spPr/>
      <dgm:t>
        <a:bodyPr/>
        <a:lstStyle/>
        <a:p>
          <a:endParaRPr lang="en-US"/>
        </a:p>
      </dgm:t>
    </dgm:pt>
    <dgm:pt modelId="{B7338490-2251-B04C-8222-46D6B905B7D1}" type="pres">
      <dgm:prSet presAssocID="{E6B8782D-0104-E944-876B-8250C056F6FC}" presName="desTx" presStyleLbl="alignAccFollowNode1" presStyleIdx="2" presStyleCnt="5">
        <dgm:presLayoutVars>
          <dgm:bulletEnabled val="1"/>
        </dgm:presLayoutVars>
      </dgm:prSet>
      <dgm:spPr/>
      <dgm:t>
        <a:bodyPr/>
        <a:lstStyle/>
        <a:p>
          <a:endParaRPr lang="en-US"/>
        </a:p>
      </dgm:t>
    </dgm:pt>
    <dgm:pt modelId="{E9B5FD74-E50C-C344-8E48-D05311782CC7}" type="pres">
      <dgm:prSet presAssocID="{5196F47F-9262-BC4E-B018-7664C9E02D5F}" presName="space" presStyleCnt="0"/>
      <dgm:spPr/>
    </dgm:pt>
    <dgm:pt modelId="{0408FD3C-F9EA-3442-B447-80E880BFA4C9}" type="pres">
      <dgm:prSet presAssocID="{F5BC84D2-A1BF-0547-A33F-F3C0948F3080}" presName="composite" presStyleCnt="0"/>
      <dgm:spPr/>
    </dgm:pt>
    <dgm:pt modelId="{C12ED125-D6A7-334A-8D8E-92BB7CEC4819}" type="pres">
      <dgm:prSet presAssocID="{F5BC84D2-A1BF-0547-A33F-F3C0948F3080}" presName="parTx" presStyleLbl="alignNode1" presStyleIdx="3" presStyleCnt="5">
        <dgm:presLayoutVars>
          <dgm:chMax val="0"/>
          <dgm:chPref val="0"/>
          <dgm:bulletEnabled val="1"/>
        </dgm:presLayoutVars>
      </dgm:prSet>
      <dgm:spPr/>
      <dgm:t>
        <a:bodyPr/>
        <a:lstStyle/>
        <a:p>
          <a:endParaRPr lang="en-US"/>
        </a:p>
      </dgm:t>
    </dgm:pt>
    <dgm:pt modelId="{8ECB7156-6CEF-E040-949F-F3BF94466B48}" type="pres">
      <dgm:prSet presAssocID="{F5BC84D2-A1BF-0547-A33F-F3C0948F3080}" presName="desTx" presStyleLbl="alignAccFollowNode1" presStyleIdx="3" presStyleCnt="5">
        <dgm:presLayoutVars>
          <dgm:bulletEnabled val="1"/>
        </dgm:presLayoutVars>
      </dgm:prSet>
      <dgm:spPr/>
      <dgm:t>
        <a:bodyPr/>
        <a:lstStyle/>
        <a:p>
          <a:endParaRPr lang="en-US"/>
        </a:p>
      </dgm:t>
    </dgm:pt>
    <dgm:pt modelId="{119386C1-EBEE-9A4F-A48A-0FB17C6F71A1}" type="pres">
      <dgm:prSet presAssocID="{52128F6B-D603-1943-8ABA-BCBA3E4DEF54}" presName="space" presStyleCnt="0"/>
      <dgm:spPr/>
    </dgm:pt>
    <dgm:pt modelId="{C9C57330-7E9B-C447-B789-C27BBE5DAF1A}" type="pres">
      <dgm:prSet presAssocID="{6A97F463-D5EA-9045-9FD7-E973D4818838}" presName="composite" presStyleCnt="0"/>
      <dgm:spPr/>
    </dgm:pt>
    <dgm:pt modelId="{D93D0C8E-1E71-AC42-8349-D1A49E2CE487}" type="pres">
      <dgm:prSet presAssocID="{6A97F463-D5EA-9045-9FD7-E973D4818838}" presName="parTx" presStyleLbl="alignNode1" presStyleIdx="4" presStyleCnt="5">
        <dgm:presLayoutVars>
          <dgm:chMax val="0"/>
          <dgm:chPref val="0"/>
          <dgm:bulletEnabled val="1"/>
        </dgm:presLayoutVars>
      </dgm:prSet>
      <dgm:spPr/>
      <dgm:t>
        <a:bodyPr/>
        <a:lstStyle/>
        <a:p>
          <a:endParaRPr lang="en-US"/>
        </a:p>
      </dgm:t>
    </dgm:pt>
    <dgm:pt modelId="{61656BEE-171A-7C4A-87CB-AFA9F423985D}" type="pres">
      <dgm:prSet presAssocID="{6A97F463-D5EA-9045-9FD7-E973D4818838}" presName="desTx" presStyleLbl="alignAccFollowNode1" presStyleIdx="4" presStyleCnt="5">
        <dgm:presLayoutVars>
          <dgm:bulletEnabled val="1"/>
        </dgm:presLayoutVars>
      </dgm:prSet>
      <dgm:spPr/>
      <dgm:t>
        <a:bodyPr/>
        <a:lstStyle/>
        <a:p>
          <a:endParaRPr lang="en-US"/>
        </a:p>
      </dgm:t>
    </dgm:pt>
  </dgm:ptLst>
  <dgm:cxnLst>
    <dgm:cxn modelId="{F72E946E-45D6-ED45-8BF5-2A9ED8ADA664}" type="presOf" srcId="{3EF0A7C9-0D5F-CE45-B6AD-FE51814633C5}" destId="{A1274648-E4B4-444E-94D9-1842E8CEF6D8}" srcOrd="0" destOrd="0" presId="urn:microsoft.com/office/officeart/2005/8/layout/hList1"/>
    <dgm:cxn modelId="{219C625E-4AC0-BC47-AFC4-DBD3F189DCED}" type="presOf" srcId="{F5BC84D2-A1BF-0547-A33F-F3C0948F3080}" destId="{C12ED125-D6A7-334A-8D8E-92BB7CEC4819}" srcOrd="0" destOrd="0" presId="urn:microsoft.com/office/officeart/2005/8/layout/hList1"/>
    <dgm:cxn modelId="{5A862707-B45C-6441-9484-498C5D74EA62}" srcId="{8B177CE4-0299-AA47-A5C5-86AB58BF5E46}" destId="{3EF0A7C9-0D5F-CE45-B6AD-FE51814633C5}" srcOrd="0" destOrd="0" parTransId="{C335EED8-E8F5-224D-9097-4899425EDCB9}" sibTransId="{951718BF-DA6C-BF4C-9D00-48AD31BC6289}"/>
    <dgm:cxn modelId="{D2CEB53D-7F45-EC4D-9B95-B456549566B3}" srcId="{2DE35D5E-0A0C-B740-85B0-84E5AE9B5156}" destId="{8B177CE4-0299-AA47-A5C5-86AB58BF5E46}" srcOrd="1" destOrd="0" parTransId="{F59C178C-AE5C-B444-97BD-6061F4237768}" sibTransId="{8176EFB2-8F63-8148-ADDF-19BB7CF1078D}"/>
    <dgm:cxn modelId="{3062E9CC-B0AE-B44E-92E9-057BF10B1C5A}" type="presOf" srcId="{B5037BD9-95E7-9749-9A98-8FB37C23EF6F}" destId="{B7338490-2251-B04C-8222-46D6B905B7D1}" srcOrd="0" destOrd="0" presId="urn:microsoft.com/office/officeart/2005/8/layout/hList1"/>
    <dgm:cxn modelId="{13E52301-2D0B-0B4E-916E-4F1DC3900F07}" srcId="{2DE35D5E-0A0C-B740-85B0-84E5AE9B5156}" destId="{6B77CF49-4EDF-F846-A86E-FF609DE1A5BF}" srcOrd="0" destOrd="0" parTransId="{3AA49E9C-4672-194B-BB37-F8B2C09955FB}" sibTransId="{A49334D3-317B-C542-9253-5E5F1A753C14}"/>
    <dgm:cxn modelId="{33C4BF3A-E1DC-FE4B-AF6C-006E101A1180}" type="presOf" srcId="{8B177CE4-0299-AA47-A5C5-86AB58BF5E46}" destId="{46F2A687-84B1-B84E-A85E-832CE0C1BB42}" srcOrd="0" destOrd="0" presId="urn:microsoft.com/office/officeart/2005/8/layout/hList1"/>
    <dgm:cxn modelId="{204EF08A-57A1-E149-AE45-476C54DF709F}" type="presOf" srcId="{E6B8782D-0104-E944-876B-8250C056F6FC}" destId="{5FD27C55-68A5-AC45-ABDF-6DAEEB916F11}" srcOrd="0" destOrd="0" presId="urn:microsoft.com/office/officeart/2005/8/layout/hList1"/>
    <dgm:cxn modelId="{A99802F7-05E7-8746-8DB0-9999FF436C82}" srcId="{6B77CF49-4EDF-F846-A86E-FF609DE1A5BF}" destId="{1E9E624B-CBF9-2C42-8A80-BC9B951CBA5C}" srcOrd="0" destOrd="0" parTransId="{86325E31-9A5D-024B-A5C6-DAC57148A5D1}" sibTransId="{0175BB4D-62D4-E541-BEA4-EE7485877AD7}"/>
    <dgm:cxn modelId="{3EEE3993-0B68-E44A-B380-318B832AF830}" type="presOf" srcId="{0F2DC9F3-43F7-7348-B886-12A6630105A3}" destId="{61656BEE-171A-7C4A-87CB-AFA9F423985D}" srcOrd="0" destOrd="0" presId="urn:microsoft.com/office/officeart/2005/8/layout/hList1"/>
    <dgm:cxn modelId="{78F18DFB-34ED-974E-9DF7-BA786F918C26}" srcId="{E6B8782D-0104-E944-876B-8250C056F6FC}" destId="{B5037BD9-95E7-9749-9A98-8FB37C23EF6F}" srcOrd="0" destOrd="0" parTransId="{37C79C57-F7DF-154E-8B8E-766C5FFA40CF}" sibTransId="{25E0B3FF-3E47-5A47-8FE2-08F98FC561D8}"/>
    <dgm:cxn modelId="{7FEB491C-4B43-B340-8189-B3FD8EF37A74}" srcId="{2DE35D5E-0A0C-B740-85B0-84E5AE9B5156}" destId="{6A97F463-D5EA-9045-9FD7-E973D4818838}" srcOrd="4" destOrd="0" parTransId="{DA977E08-DDC8-FF4A-9C13-C70EF693A994}" sibTransId="{6CBA8C96-5393-2B4E-B67F-6D50EDDEE543}"/>
    <dgm:cxn modelId="{1B576484-2AB1-FF4D-98E7-CD43ECD0C4A8}" type="presOf" srcId="{9E912035-A284-674F-AAF4-E17E7C5CE2AF}" destId="{8ECB7156-6CEF-E040-949F-F3BF94466B48}" srcOrd="0" destOrd="0" presId="urn:microsoft.com/office/officeart/2005/8/layout/hList1"/>
    <dgm:cxn modelId="{930E4BD9-048A-1049-B31A-E75593D90247}" type="presOf" srcId="{1E9E624B-CBF9-2C42-8A80-BC9B951CBA5C}" destId="{1F7EA5BB-80DE-8C40-9ADC-F67E30F5F7FF}" srcOrd="0" destOrd="0" presId="urn:microsoft.com/office/officeart/2005/8/layout/hList1"/>
    <dgm:cxn modelId="{E5E30286-4D1E-3147-8E29-8BBCB9CFD270}" type="presOf" srcId="{2DE35D5E-0A0C-B740-85B0-84E5AE9B5156}" destId="{59FD19F6-DCAC-754D-BFFE-4642D5E9CE9D}" srcOrd="0" destOrd="0" presId="urn:microsoft.com/office/officeart/2005/8/layout/hList1"/>
    <dgm:cxn modelId="{B4F59636-DADC-9D48-AF6A-275BAE435F6D}" srcId="{2DE35D5E-0A0C-B740-85B0-84E5AE9B5156}" destId="{F5BC84D2-A1BF-0547-A33F-F3C0948F3080}" srcOrd="3" destOrd="0" parTransId="{FEB01FED-FD1D-2A43-BD55-641741454CDE}" sibTransId="{52128F6B-D603-1943-8ABA-BCBA3E4DEF54}"/>
    <dgm:cxn modelId="{4FC8D825-BE5F-8442-A1C1-841722B42EBB}" srcId="{2DE35D5E-0A0C-B740-85B0-84E5AE9B5156}" destId="{E6B8782D-0104-E944-876B-8250C056F6FC}" srcOrd="2" destOrd="0" parTransId="{C469A789-3A84-6142-9AEB-5A447AE3B4FC}" sibTransId="{5196F47F-9262-BC4E-B018-7664C9E02D5F}"/>
    <dgm:cxn modelId="{E7306D66-64B3-F54B-9996-8B198897BB4B}" srcId="{6A97F463-D5EA-9045-9FD7-E973D4818838}" destId="{0F2DC9F3-43F7-7348-B886-12A6630105A3}" srcOrd="0" destOrd="0" parTransId="{74614B5C-303A-4B4D-BC1C-B9742BE0A848}" sibTransId="{D7390CFD-A5B3-C846-A6DA-EC9FF524A4D2}"/>
    <dgm:cxn modelId="{6590306C-14A7-6045-B3C5-B38706EF1B77}" type="presOf" srcId="{6B77CF49-4EDF-F846-A86E-FF609DE1A5BF}" destId="{456FAFBB-465C-2846-AAB2-A1E3D8BB8B4A}" srcOrd="0" destOrd="0" presId="urn:microsoft.com/office/officeart/2005/8/layout/hList1"/>
    <dgm:cxn modelId="{448B0D36-A30D-434D-8794-E590B33C542F}" type="presOf" srcId="{6A97F463-D5EA-9045-9FD7-E973D4818838}" destId="{D93D0C8E-1E71-AC42-8349-D1A49E2CE487}" srcOrd="0" destOrd="0" presId="urn:microsoft.com/office/officeart/2005/8/layout/hList1"/>
    <dgm:cxn modelId="{E03C493E-ACAB-B74F-BC20-2CB057F3886F}" srcId="{F5BC84D2-A1BF-0547-A33F-F3C0948F3080}" destId="{9E912035-A284-674F-AAF4-E17E7C5CE2AF}" srcOrd="0" destOrd="0" parTransId="{AFFB1940-8607-924B-A543-DD40255A3143}" sibTransId="{F4782835-52C7-EA48-BF2E-DE590D560EDB}"/>
    <dgm:cxn modelId="{FC3D41A8-16C0-0648-9C6C-64C7A4596CD7}" type="presParOf" srcId="{59FD19F6-DCAC-754D-BFFE-4642D5E9CE9D}" destId="{9815B0B6-BBB8-A14A-AB9B-3BB56E64440C}" srcOrd="0" destOrd="0" presId="urn:microsoft.com/office/officeart/2005/8/layout/hList1"/>
    <dgm:cxn modelId="{BB7EEEC1-8FA6-1843-8175-611B1646B6BF}" type="presParOf" srcId="{9815B0B6-BBB8-A14A-AB9B-3BB56E64440C}" destId="{456FAFBB-465C-2846-AAB2-A1E3D8BB8B4A}" srcOrd="0" destOrd="0" presId="urn:microsoft.com/office/officeart/2005/8/layout/hList1"/>
    <dgm:cxn modelId="{2ADF4254-4A7B-7D43-8991-B9B0D5FF6B14}" type="presParOf" srcId="{9815B0B6-BBB8-A14A-AB9B-3BB56E64440C}" destId="{1F7EA5BB-80DE-8C40-9ADC-F67E30F5F7FF}" srcOrd="1" destOrd="0" presId="urn:microsoft.com/office/officeart/2005/8/layout/hList1"/>
    <dgm:cxn modelId="{49D12E78-112F-D045-B14A-41B627657C12}" type="presParOf" srcId="{59FD19F6-DCAC-754D-BFFE-4642D5E9CE9D}" destId="{062F6F14-B806-214D-AAEE-3C534EDAC64D}" srcOrd="1" destOrd="0" presId="urn:microsoft.com/office/officeart/2005/8/layout/hList1"/>
    <dgm:cxn modelId="{050B37D0-F065-C749-BD2C-3A5EB75139AC}" type="presParOf" srcId="{59FD19F6-DCAC-754D-BFFE-4642D5E9CE9D}" destId="{179135F2-1091-1E42-959A-4EB67DC8DBCB}" srcOrd="2" destOrd="0" presId="urn:microsoft.com/office/officeart/2005/8/layout/hList1"/>
    <dgm:cxn modelId="{1865D788-5D08-1943-9772-5B5886B59A50}" type="presParOf" srcId="{179135F2-1091-1E42-959A-4EB67DC8DBCB}" destId="{46F2A687-84B1-B84E-A85E-832CE0C1BB42}" srcOrd="0" destOrd="0" presId="urn:microsoft.com/office/officeart/2005/8/layout/hList1"/>
    <dgm:cxn modelId="{D6B0D5A2-B433-9443-8E5C-28EA0533B633}" type="presParOf" srcId="{179135F2-1091-1E42-959A-4EB67DC8DBCB}" destId="{A1274648-E4B4-444E-94D9-1842E8CEF6D8}" srcOrd="1" destOrd="0" presId="urn:microsoft.com/office/officeart/2005/8/layout/hList1"/>
    <dgm:cxn modelId="{84EEFDBE-18D3-BD40-BF3F-507A8186C464}" type="presParOf" srcId="{59FD19F6-DCAC-754D-BFFE-4642D5E9CE9D}" destId="{38AC33D7-37A0-8847-B1EB-98D4D4CF40C3}" srcOrd="3" destOrd="0" presId="urn:microsoft.com/office/officeart/2005/8/layout/hList1"/>
    <dgm:cxn modelId="{1D0CF2E5-6835-514F-AE2C-A431046BB5DD}" type="presParOf" srcId="{59FD19F6-DCAC-754D-BFFE-4642D5E9CE9D}" destId="{4F51899E-1D89-7E4A-88D3-6DAFF19E89B7}" srcOrd="4" destOrd="0" presId="urn:microsoft.com/office/officeart/2005/8/layout/hList1"/>
    <dgm:cxn modelId="{F502EF07-8B37-5647-B321-BCC86ED9BEBC}" type="presParOf" srcId="{4F51899E-1D89-7E4A-88D3-6DAFF19E89B7}" destId="{5FD27C55-68A5-AC45-ABDF-6DAEEB916F11}" srcOrd="0" destOrd="0" presId="urn:microsoft.com/office/officeart/2005/8/layout/hList1"/>
    <dgm:cxn modelId="{454DB639-10F9-5449-976F-42CE20D3BC2C}" type="presParOf" srcId="{4F51899E-1D89-7E4A-88D3-6DAFF19E89B7}" destId="{B7338490-2251-B04C-8222-46D6B905B7D1}" srcOrd="1" destOrd="0" presId="urn:microsoft.com/office/officeart/2005/8/layout/hList1"/>
    <dgm:cxn modelId="{70877FDD-988C-E34E-8FA5-F4C531021B7C}" type="presParOf" srcId="{59FD19F6-DCAC-754D-BFFE-4642D5E9CE9D}" destId="{E9B5FD74-E50C-C344-8E48-D05311782CC7}" srcOrd="5" destOrd="0" presId="urn:microsoft.com/office/officeart/2005/8/layout/hList1"/>
    <dgm:cxn modelId="{AEC90A71-5C0B-484E-B5DD-9495D9117EC7}" type="presParOf" srcId="{59FD19F6-DCAC-754D-BFFE-4642D5E9CE9D}" destId="{0408FD3C-F9EA-3442-B447-80E880BFA4C9}" srcOrd="6" destOrd="0" presId="urn:microsoft.com/office/officeart/2005/8/layout/hList1"/>
    <dgm:cxn modelId="{754A43F4-5C0E-4C42-B4E5-56D626C1A5EC}" type="presParOf" srcId="{0408FD3C-F9EA-3442-B447-80E880BFA4C9}" destId="{C12ED125-D6A7-334A-8D8E-92BB7CEC4819}" srcOrd="0" destOrd="0" presId="urn:microsoft.com/office/officeart/2005/8/layout/hList1"/>
    <dgm:cxn modelId="{650E13D4-854F-7E47-9A7E-91FDE44E0406}" type="presParOf" srcId="{0408FD3C-F9EA-3442-B447-80E880BFA4C9}" destId="{8ECB7156-6CEF-E040-949F-F3BF94466B48}" srcOrd="1" destOrd="0" presId="urn:microsoft.com/office/officeart/2005/8/layout/hList1"/>
    <dgm:cxn modelId="{A4FB60BD-A5E1-874E-BF4F-FCA30DAD93CD}" type="presParOf" srcId="{59FD19F6-DCAC-754D-BFFE-4642D5E9CE9D}" destId="{119386C1-EBEE-9A4F-A48A-0FB17C6F71A1}" srcOrd="7" destOrd="0" presId="urn:microsoft.com/office/officeart/2005/8/layout/hList1"/>
    <dgm:cxn modelId="{5E4EECC1-6759-FB40-B692-1936DE2A1318}" type="presParOf" srcId="{59FD19F6-DCAC-754D-BFFE-4642D5E9CE9D}" destId="{C9C57330-7E9B-C447-B789-C27BBE5DAF1A}" srcOrd="8" destOrd="0" presId="urn:microsoft.com/office/officeart/2005/8/layout/hList1"/>
    <dgm:cxn modelId="{299DBAB9-EC01-E74A-8A02-9A02781869F4}" type="presParOf" srcId="{C9C57330-7E9B-C447-B789-C27BBE5DAF1A}" destId="{D93D0C8E-1E71-AC42-8349-D1A49E2CE487}" srcOrd="0" destOrd="0" presId="urn:microsoft.com/office/officeart/2005/8/layout/hList1"/>
    <dgm:cxn modelId="{019E9588-5753-824E-BB43-6DA41FEA8968}" type="presParOf" srcId="{C9C57330-7E9B-C447-B789-C27BBE5DAF1A}" destId="{61656BEE-171A-7C4A-87CB-AFA9F423985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954DA0-709E-BA4C-9841-DAE9EFA61030}"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C2BBCA9C-3C6A-BE4A-A30A-9BA02D52514B}">
      <dgm:prSet phldrT="[Text]" custT="1"/>
      <dgm:spPr/>
      <dgm:t>
        <a:bodyPr/>
        <a:lstStyle/>
        <a:p>
          <a:r>
            <a:rPr lang="en-US" sz="2200" dirty="0" smtClean="0"/>
            <a:t>Commonly specified properties include:</a:t>
          </a:r>
          <a:endParaRPr lang="en-US" sz="2200" dirty="0"/>
        </a:p>
      </dgm:t>
    </dgm:pt>
    <dgm:pt modelId="{4EBE1DFE-62CB-F245-BF0C-520FDAEA6662}" type="parTrans" cxnId="{33033515-85C0-9D49-BE45-FF1511B3C1E7}">
      <dgm:prSet/>
      <dgm:spPr/>
      <dgm:t>
        <a:bodyPr/>
        <a:lstStyle/>
        <a:p>
          <a:endParaRPr lang="en-US"/>
        </a:p>
      </dgm:t>
    </dgm:pt>
    <dgm:pt modelId="{ACD3048A-97BF-CA48-A058-F1FC4A767D06}" type="sibTrans" cxnId="{33033515-85C0-9D49-BE45-FF1511B3C1E7}">
      <dgm:prSet/>
      <dgm:spPr/>
      <dgm:t>
        <a:bodyPr/>
        <a:lstStyle/>
        <a:p>
          <a:endParaRPr lang="en-US"/>
        </a:p>
      </dgm:t>
    </dgm:pt>
    <dgm:pt modelId="{91828C50-2DB5-6044-93E5-1B0D36AB5777}">
      <dgm:prSet/>
      <dgm:spPr/>
      <dgm:t>
        <a:bodyPr/>
        <a:lstStyle/>
        <a:p>
          <a:r>
            <a:rPr lang="en-US" dirty="0" smtClean="0">
              <a:solidFill>
                <a:schemeClr val="bg1"/>
              </a:solidFill>
            </a:rPr>
            <a:t>Throughput</a:t>
          </a:r>
        </a:p>
      </dgm:t>
    </dgm:pt>
    <dgm:pt modelId="{E3D9C29E-3D94-F24E-AAA0-35B3E37DA2E0}" type="parTrans" cxnId="{23BF1AB9-7307-464E-A2AD-FE4B8A5F766C}">
      <dgm:prSet/>
      <dgm:spPr/>
      <dgm:t>
        <a:bodyPr/>
        <a:lstStyle/>
        <a:p>
          <a:endParaRPr lang="en-US"/>
        </a:p>
      </dgm:t>
    </dgm:pt>
    <dgm:pt modelId="{8F4F82C9-278F-8E41-88C6-2C685DA4F9F2}" type="sibTrans" cxnId="{23BF1AB9-7307-464E-A2AD-FE4B8A5F766C}">
      <dgm:prSet/>
      <dgm:spPr/>
      <dgm:t>
        <a:bodyPr/>
        <a:lstStyle/>
        <a:p>
          <a:endParaRPr lang="en-US"/>
        </a:p>
      </dgm:t>
    </dgm:pt>
    <dgm:pt modelId="{EB02E9B7-9CF6-164C-A2F2-F9D9803A7336}">
      <dgm:prSet/>
      <dgm:spPr/>
      <dgm:t>
        <a:bodyPr/>
        <a:lstStyle/>
        <a:p>
          <a:r>
            <a:rPr lang="en-US" dirty="0" smtClean="0">
              <a:solidFill>
                <a:schemeClr val="bg1"/>
              </a:solidFill>
            </a:rPr>
            <a:t>Delay</a:t>
          </a:r>
        </a:p>
      </dgm:t>
    </dgm:pt>
    <dgm:pt modelId="{DE046DBA-70D6-7645-A716-2CDDB9788515}" type="parTrans" cxnId="{F18ACFBF-1F7A-0F43-8C6B-FD47098B0963}">
      <dgm:prSet/>
      <dgm:spPr/>
      <dgm:t>
        <a:bodyPr/>
        <a:lstStyle/>
        <a:p>
          <a:endParaRPr lang="en-US"/>
        </a:p>
      </dgm:t>
    </dgm:pt>
    <dgm:pt modelId="{DF673320-5E60-7F4B-A1CE-6B5BD1C74307}" type="sibTrans" cxnId="{F18ACFBF-1F7A-0F43-8C6B-FD47098B0963}">
      <dgm:prSet/>
      <dgm:spPr/>
      <dgm:t>
        <a:bodyPr/>
        <a:lstStyle/>
        <a:p>
          <a:endParaRPr lang="en-US"/>
        </a:p>
      </dgm:t>
    </dgm:pt>
    <dgm:pt modelId="{EE33C058-71C2-A845-A5DA-A03C6A872729}">
      <dgm:prSet/>
      <dgm:spPr/>
      <dgm:t>
        <a:bodyPr/>
        <a:lstStyle/>
        <a:p>
          <a:r>
            <a:rPr lang="en-US" dirty="0" smtClean="0">
              <a:solidFill>
                <a:schemeClr val="bg1"/>
              </a:solidFill>
            </a:rPr>
            <a:t>Packet jitter</a:t>
          </a:r>
        </a:p>
      </dgm:t>
    </dgm:pt>
    <dgm:pt modelId="{7A02B206-2A79-D648-830D-4536A4026B16}" type="parTrans" cxnId="{CC5F6FCD-616B-3449-A2D2-3F437A76C0C1}">
      <dgm:prSet/>
      <dgm:spPr/>
      <dgm:t>
        <a:bodyPr/>
        <a:lstStyle/>
        <a:p>
          <a:endParaRPr lang="en-US"/>
        </a:p>
      </dgm:t>
    </dgm:pt>
    <dgm:pt modelId="{BF781B8C-D51E-D04C-B378-4E9BF6BD2C11}" type="sibTrans" cxnId="{CC5F6FCD-616B-3449-A2D2-3F437A76C0C1}">
      <dgm:prSet/>
      <dgm:spPr/>
      <dgm:t>
        <a:bodyPr/>
        <a:lstStyle/>
        <a:p>
          <a:endParaRPr lang="en-US"/>
        </a:p>
      </dgm:t>
    </dgm:pt>
    <dgm:pt modelId="{5E54A082-859E-4743-8A42-E4A5D26F5213}">
      <dgm:prSet/>
      <dgm:spPr/>
      <dgm:t>
        <a:bodyPr/>
        <a:lstStyle/>
        <a:p>
          <a:r>
            <a:rPr lang="en-US" dirty="0" smtClean="0">
              <a:solidFill>
                <a:schemeClr val="bg1"/>
              </a:solidFill>
            </a:rPr>
            <a:t>Error rate</a:t>
          </a:r>
        </a:p>
      </dgm:t>
    </dgm:pt>
    <dgm:pt modelId="{30E259C6-F30C-004A-BC35-A3B9ABF9A250}" type="parTrans" cxnId="{9FD3878E-7C47-B34C-9C08-D2B0F3142F63}">
      <dgm:prSet/>
      <dgm:spPr/>
      <dgm:t>
        <a:bodyPr/>
        <a:lstStyle/>
        <a:p>
          <a:endParaRPr lang="en-US"/>
        </a:p>
      </dgm:t>
    </dgm:pt>
    <dgm:pt modelId="{C17AF649-FDDD-F64C-9CA2-4F68EB84E9DE}" type="sibTrans" cxnId="{9FD3878E-7C47-B34C-9C08-D2B0F3142F63}">
      <dgm:prSet/>
      <dgm:spPr/>
      <dgm:t>
        <a:bodyPr/>
        <a:lstStyle/>
        <a:p>
          <a:endParaRPr lang="en-US"/>
        </a:p>
      </dgm:t>
    </dgm:pt>
    <dgm:pt modelId="{09ECD3E7-A886-8949-9B97-8BDC008E1C1D}">
      <dgm:prSet/>
      <dgm:spPr/>
      <dgm:t>
        <a:bodyPr/>
        <a:lstStyle/>
        <a:p>
          <a:r>
            <a:rPr lang="en-US" dirty="0" smtClean="0">
              <a:solidFill>
                <a:schemeClr val="bg1"/>
              </a:solidFill>
            </a:rPr>
            <a:t>Packet loss</a:t>
          </a:r>
        </a:p>
      </dgm:t>
    </dgm:pt>
    <dgm:pt modelId="{122A5985-D136-EC4F-931F-5C6A378BFDC6}" type="parTrans" cxnId="{48BC741F-7011-804C-8A69-18F26612838E}">
      <dgm:prSet/>
      <dgm:spPr/>
      <dgm:t>
        <a:bodyPr/>
        <a:lstStyle/>
        <a:p>
          <a:endParaRPr lang="en-US"/>
        </a:p>
      </dgm:t>
    </dgm:pt>
    <dgm:pt modelId="{E40DA01A-92EE-C944-A5B1-AB92C91F959D}" type="sibTrans" cxnId="{48BC741F-7011-804C-8A69-18F26612838E}">
      <dgm:prSet/>
      <dgm:spPr/>
      <dgm:t>
        <a:bodyPr/>
        <a:lstStyle/>
        <a:p>
          <a:endParaRPr lang="en-US"/>
        </a:p>
      </dgm:t>
    </dgm:pt>
    <dgm:pt modelId="{C5759417-B32C-384D-975B-05DA0C14C83B}">
      <dgm:prSet/>
      <dgm:spPr/>
      <dgm:t>
        <a:bodyPr/>
        <a:lstStyle/>
        <a:p>
          <a:r>
            <a:rPr lang="en-US" dirty="0" smtClean="0">
              <a:solidFill>
                <a:schemeClr val="bg1"/>
              </a:solidFill>
            </a:rPr>
            <a:t>Priority</a:t>
          </a:r>
        </a:p>
      </dgm:t>
    </dgm:pt>
    <dgm:pt modelId="{C240CD4D-22ED-5740-9AFB-BDE12AA90615}" type="parTrans" cxnId="{191F7F01-A17B-F641-9FBC-FAC7351B7616}">
      <dgm:prSet/>
      <dgm:spPr/>
      <dgm:t>
        <a:bodyPr/>
        <a:lstStyle/>
        <a:p>
          <a:endParaRPr lang="en-US"/>
        </a:p>
      </dgm:t>
    </dgm:pt>
    <dgm:pt modelId="{945F92E7-0FB1-724A-A817-52466195C177}" type="sibTrans" cxnId="{191F7F01-A17B-F641-9FBC-FAC7351B7616}">
      <dgm:prSet/>
      <dgm:spPr/>
      <dgm:t>
        <a:bodyPr/>
        <a:lstStyle/>
        <a:p>
          <a:endParaRPr lang="en-US"/>
        </a:p>
      </dgm:t>
    </dgm:pt>
    <dgm:pt modelId="{842FEDEC-D882-D24E-95A8-938AFF3C23D0}">
      <dgm:prSet/>
      <dgm:spPr/>
      <dgm:t>
        <a:bodyPr/>
        <a:lstStyle/>
        <a:p>
          <a:r>
            <a:rPr lang="en-US" smtClean="0">
              <a:solidFill>
                <a:schemeClr val="bg1"/>
              </a:solidFill>
            </a:rPr>
            <a:t>Availability</a:t>
          </a:r>
          <a:endParaRPr lang="en-US" dirty="0" smtClean="0">
            <a:solidFill>
              <a:schemeClr val="bg1"/>
            </a:solidFill>
          </a:endParaRPr>
        </a:p>
      </dgm:t>
    </dgm:pt>
    <dgm:pt modelId="{FEC5F752-FB24-FC40-B8E1-220ABCE179BD}" type="parTrans" cxnId="{019A3D08-1D57-8E4F-8B22-CB0FE600FC6D}">
      <dgm:prSet/>
      <dgm:spPr/>
      <dgm:t>
        <a:bodyPr/>
        <a:lstStyle/>
        <a:p>
          <a:endParaRPr lang="en-US"/>
        </a:p>
      </dgm:t>
    </dgm:pt>
    <dgm:pt modelId="{93266AD3-AE7A-D949-A392-3DA79028E951}" type="sibTrans" cxnId="{019A3D08-1D57-8E4F-8B22-CB0FE600FC6D}">
      <dgm:prSet/>
      <dgm:spPr/>
      <dgm:t>
        <a:bodyPr/>
        <a:lstStyle/>
        <a:p>
          <a:endParaRPr lang="en-US"/>
        </a:p>
      </dgm:t>
    </dgm:pt>
    <dgm:pt modelId="{B7EA91CB-8D8C-EC44-BB9E-F8C7611D03E0}">
      <dgm:prSet/>
      <dgm:spPr/>
      <dgm:t>
        <a:bodyPr/>
        <a:lstStyle/>
        <a:p>
          <a:r>
            <a:rPr lang="en-US" dirty="0" smtClean="0">
              <a:solidFill>
                <a:schemeClr val="bg1"/>
              </a:solidFill>
            </a:rPr>
            <a:t>Security </a:t>
          </a:r>
          <a:endParaRPr lang="en-US" dirty="0">
            <a:solidFill>
              <a:schemeClr val="bg1"/>
            </a:solidFill>
          </a:endParaRPr>
        </a:p>
      </dgm:t>
    </dgm:pt>
    <dgm:pt modelId="{5C6FFE5E-8D0D-0D4D-8B3C-C3477B334AAF}" type="parTrans" cxnId="{95648BAF-98F1-C941-B1B2-3DB16737F957}">
      <dgm:prSet/>
      <dgm:spPr/>
      <dgm:t>
        <a:bodyPr/>
        <a:lstStyle/>
        <a:p>
          <a:endParaRPr lang="en-US"/>
        </a:p>
      </dgm:t>
    </dgm:pt>
    <dgm:pt modelId="{2466DDBF-2F21-524A-B5C0-F6A1537CB8BA}" type="sibTrans" cxnId="{95648BAF-98F1-C941-B1B2-3DB16737F957}">
      <dgm:prSet/>
      <dgm:spPr/>
      <dgm:t>
        <a:bodyPr/>
        <a:lstStyle/>
        <a:p>
          <a:endParaRPr lang="en-US"/>
        </a:p>
      </dgm:t>
    </dgm:pt>
    <dgm:pt modelId="{33FA3E26-1A77-7F44-A1BF-AC46B7E66EB2}" type="pres">
      <dgm:prSet presAssocID="{C1954DA0-709E-BA4C-9841-DAE9EFA61030}" presName="linear" presStyleCnt="0">
        <dgm:presLayoutVars>
          <dgm:animLvl val="lvl"/>
          <dgm:resizeHandles val="exact"/>
        </dgm:presLayoutVars>
      </dgm:prSet>
      <dgm:spPr/>
      <dgm:t>
        <a:bodyPr/>
        <a:lstStyle/>
        <a:p>
          <a:endParaRPr lang="en-US"/>
        </a:p>
      </dgm:t>
    </dgm:pt>
    <dgm:pt modelId="{26744DE4-5BBB-B94A-A87D-0112920AC56E}" type="pres">
      <dgm:prSet presAssocID="{C2BBCA9C-3C6A-BE4A-A30A-9BA02D52514B}" presName="parentText" presStyleLbl="node1" presStyleIdx="0" presStyleCnt="1">
        <dgm:presLayoutVars>
          <dgm:chMax val="0"/>
          <dgm:bulletEnabled val="1"/>
        </dgm:presLayoutVars>
      </dgm:prSet>
      <dgm:spPr/>
      <dgm:t>
        <a:bodyPr/>
        <a:lstStyle/>
        <a:p>
          <a:endParaRPr lang="en-US"/>
        </a:p>
      </dgm:t>
    </dgm:pt>
    <dgm:pt modelId="{743A653F-A7A9-EB4C-A7C7-A9A55A466D66}" type="pres">
      <dgm:prSet presAssocID="{C2BBCA9C-3C6A-BE4A-A30A-9BA02D52514B}" presName="childText" presStyleLbl="revTx" presStyleIdx="0" presStyleCnt="1">
        <dgm:presLayoutVars>
          <dgm:bulletEnabled val="1"/>
        </dgm:presLayoutVars>
      </dgm:prSet>
      <dgm:spPr/>
      <dgm:t>
        <a:bodyPr/>
        <a:lstStyle/>
        <a:p>
          <a:endParaRPr lang="en-US"/>
        </a:p>
      </dgm:t>
    </dgm:pt>
  </dgm:ptLst>
  <dgm:cxnLst>
    <dgm:cxn modelId="{D2D15443-8CA8-AD44-AC59-14B32594A7B2}" type="presOf" srcId="{EE33C058-71C2-A845-A5DA-A03C6A872729}" destId="{743A653F-A7A9-EB4C-A7C7-A9A55A466D66}" srcOrd="0" destOrd="2" presId="urn:microsoft.com/office/officeart/2005/8/layout/vList2"/>
    <dgm:cxn modelId="{9FD3878E-7C47-B34C-9C08-D2B0F3142F63}" srcId="{C2BBCA9C-3C6A-BE4A-A30A-9BA02D52514B}" destId="{5E54A082-859E-4743-8A42-E4A5D26F5213}" srcOrd="3" destOrd="0" parTransId="{30E259C6-F30C-004A-BC35-A3B9ABF9A250}" sibTransId="{C17AF649-FDDD-F64C-9CA2-4F68EB84E9DE}"/>
    <dgm:cxn modelId="{95648BAF-98F1-C941-B1B2-3DB16737F957}" srcId="{C2BBCA9C-3C6A-BE4A-A30A-9BA02D52514B}" destId="{B7EA91CB-8D8C-EC44-BB9E-F8C7611D03E0}" srcOrd="7" destOrd="0" parTransId="{5C6FFE5E-8D0D-0D4D-8B3C-C3477B334AAF}" sibTransId="{2466DDBF-2F21-524A-B5C0-F6A1537CB8BA}"/>
    <dgm:cxn modelId="{191F7F01-A17B-F641-9FBC-FAC7351B7616}" srcId="{C2BBCA9C-3C6A-BE4A-A30A-9BA02D52514B}" destId="{C5759417-B32C-384D-975B-05DA0C14C83B}" srcOrd="5" destOrd="0" parTransId="{C240CD4D-22ED-5740-9AFB-BDE12AA90615}" sibTransId="{945F92E7-0FB1-724A-A817-52466195C177}"/>
    <dgm:cxn modelId="{23BF1AB9-7307-464E-A2AD-FE4B8A5F766C}" srcId="{C2BBCA9C-3C6A-BE4A-A30A-9BA02D52514B}" destId="{91828C50-2DB5-6044-93E5-1B0D36AB5777}" srcOrd="0" destOrd="0" parTransId="{E3D9C29E-3D94-F24E-AAA0-35B3E37DA2E0}" sibTransId="{8F4F82C9-278F-8E41-88C6-2C685DA4F9F2}"/>
    <dgm:cxn modelId="{48BC741F-7011-804C-8A69-18F26612838E}" srcId="{C2BBCA9C-3C6A-BE4A-A30A-9BA02D52514B}" destId="{09ECD3E7-A886-8949-9B97-8BDC008E1C1D}" srcOrd="4" destOrd="0" parTransId="{122A5985-D136-EC4F-931F-5C6A378BFDC6}" sibTransId="{E40DA01A-92EE-C944-A5B1-AB92C91F959D}"/>
    <dgm:cxn modelId="{019A3D08-1D57-8E4F-8B22-CB0FE600FC6D}" srcId="{C2BBCA9C-3C6A-BE4A-A30A-9BA02D52514B}" destId="{842FEDEC-D882-D24E-95A8-938AFF3C23D0}" srcOrd="6" destOrd="0" parTransId="{FEC5F752-FB24-FC40-B8E1-220ABCE179BD}" sibTransId="{93266AD3-AE7A-D949-A392-3DA79028E951}"/>
    <dgm:cxn modelId="{CC5F6FCD-616B-3449-A2D2-3F437A76C0C1}" srcId="{C2BBCA9C-3C6A-BE4A-A30A-9BA02D52514B}" destId="{EE33C058-71C2-A845-A5DA-A03C6A872729}" srcOrd="2" destOrd="0" parTransId="{7A02B206-2A79-D648-830D-4536A4026B16}" sibTransId="{BF781B8C-D51E-D04C-B378-4E9BF6BD2C11}"/>
    <dgm:cxn modelId="{C8904CFC-905C-F542-B17B-A780CCED2E15}" type="presOf" srcId="{842FEDEC-D882-D24E-95A8-938AFF3C23D0}" destId="{743A653F-A7A9-EB4C-A7C7-A9A55A466D66}" srcOrd="0" destOrd="6" presId="urn:microsoft.com/office/officeart/2005/8/layout/vList2"/>
    <dgm:cxn modelId="{653B3EA3-74DE-ED44-ABD7-C3E54BBBC13F}" type="presOf" srcId="{B7EA91CB-8D8C-EC44-BB9E-F8C7611D03E0}" destId="{743A653F-A7A9-EB4C-A7C7-A9A55A466D66}" srcOrd="0" destOrd="7" presId="urn:microsoft.com/office/officeart/2005/8/layout/vList2"/>
    <dgm:cxn modelId="{440433E4-D7E3-5443-A67F-DD8DEED3F6B7}" type="presOf" srcId="{09ECD3E7-A886-8949-9B97-8BDC008E1C1D}" destId="{743A653F-A7A9-EB4C-A7C7-A9A55A466D66}" srcOrd="0" destOrd="4" presId="urn:microsoft.com/office/officeart/2005/8/layout/vList2"/>
    <dgm:cxn modelId="{DF2CC7E6-D9AC-A24E-B0F7-18296E02956A}" type="presOf" srcId="{C5759417-B32C-384D-975B-05DA0C14C83B}" destId="{743A653F-A7A9-EB4C-A7C7-A9A55A466D66}" srcOrd="0" destOrd="5" presId="urn:microsoft.com/office/officeart/2005/8/layout/vList2"/>
    <dgm:cxn modelId="{DA7DFC12-7682-3346-A8D3-CD5BBB8557D7}" type="presOf" srcId="{91828C50-2DB5-6044-93E5-1B0D36AB5777}" destId="{743A653F-A7A9-EB4C-A7C7-A9A55A466D66}" srcOrd="0" destOrd="0" presId="urn:microsoft.com/office/officeart/2005/8/layout/vList2"/>
    <dgm:cxn modelId="{E03DF910-1E7F-A74D-AFE8-C0BCBAC2F76F}" type="presOf" srcId="{C2BBCA9C-3C6A-BE4A-A30A-9BA02D52514B}" destId="{26744DE4-5BBB-B94A-A87D-0112920AC56E}" srcOrd="0" destOrd="0" presId="urn:microsoft.com/office/officeart/2005/8/layout/vList2"/>
    <dgm:cxn modelId="{F18ACFBF-1F7A-0F43-8C6B-FD47098B0963}" srcId="{C2BBCA9C-3C6A-BE4A-A30A-9BA02D52514B}" destId="{EB02E9B7-9CF6-164C-A2F2-F9D9803A7336}" srcOrd="1" destOrd="0" parTransId="{DE046DBA-70D6-7645-A716-2CDDB9788515}" sibTransId="{DF673320-5E60-7F4B-A1CE-6B5BD1C74307}"/>
    <dgm:cxn modelId="{33033515-85C0-9D49-BE45-FF1511B3C1E7}" srcId="{C1954DA0-709E-BA4C-9841-DAE9EFA61030}" destId="{C2BBCA9C-3C6A-BE4A-A30A-9BA02D52514B}" srcOrd="0" destOrd="0" parTransId="{4EBE1DFE-62CB-F245-BF0C-520FDAEA6662}" sibTransId="{ACD3048A-97BF-CA48-A058-F1FC4A767D06}"/>
    <dgm:cxn modelId="{4F1381A2-D2F4-0C45-B4DF-29D87BEDFCC3}" type="presOf" srcId="{5E54A082-859E-4743-8A42-E4A5D26F5213}" destId="{743A653F-A7A9-EB4C-A7C7-A9A55A466D66}" srcOrd="0" destOrd="3" presId="urn:microsoft.com/office/officeart/2005/8/layout/vList2"/>
    <dgm:cxn modelId="{6003DF79-A994-A248-B45B-27DF4AB963B9}" type="presOf" srcId="{EB02E9B7-9CF6-164C-A2F2-F9D9803A7336}" destId="{743A653F-A7A9-EB4C-A7C7-A9A55A466D66}" srcOrd="0" destOrd="1" presId="urn:microsoft.com/office/officeart/2005/8/layout/vList2"/>
    <dgm:cxn modelId="{026252AC-94FC-7C4B-AE86-CA239813B09F}" type="presOf" srcId="{C1954DA0-709E-BA4C-9841-DAE9EFA61030}" destId="{33FA3E26-1A77-7F44-A1BF-AC46B7E66EB2}" srcOrd="0" destOrd="0" presId="urn:microsoft.com/office/officeart/2005/8/layout/vList2"/>
    <dgm:cxn modelId="{2BBFF553-31CF-C542-9EF1-F0D9EBBB8E2E}" type="presParOf" srcId="{33FA3E26-1A77-7F44-A1BF-AC46B7E66EB2}" destId="{26744DE4-5BBB-B94A-A87D-0112920AC56E}" srcOrd="0" destOrd="0" presId="urn:microsoft.com/office/officeart/2005/8/layout/vList2"/>
    <dgm:cxn modelId="{1E10FF01-E679-6A49-B808-D05C2AEFE6F7}" type="presParOf" srcId="{33FA3E26-1A77-7F44-A1BF-AC46B7E66EB2}" destId="{743A653F-A7A9-EB4C-A7C7-A9A55A466D66}"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93EE50-FC8E-684A-A20F-4AF608A501F5}" type="doc">
      <dgm:prSet loTypeId="urn:microsoft.com/office/officeart/2005/8/layout/arrow1" loCatId="relationship" qsTypeId="urn:microsoft.com/office/officeart/2005/8/quickstyle/simple4" qsCatId="simple" csTypeId="urn:microsoft.com/office/officeart/2005/8/colors/accent1_2" csCatId="accent1" phldr="1"/>
      <dgm:spPr/>
      <dgm:t>
        <a:bodyPr/>
        <a:lstStyle/>
        <a:p>
          <a:endParaRPr lang="en-US"/>
        </a:p>
      </dgm:t>
    </dgm:pt>
    <dgm:pt modelId="{3D0F7A2B-F0EE-6D43-B45C-1D6A17F19951}">
      <dgm:prSet phldrT="[Text]"/>
      <dgm:spPr/>
      <dgm:t>
        <a:bodyPr/>
        <a:lstStyle/>
        <a:p>
          <a:pPr>
            <a:spcBef>
              <a:spcPct val="0"/>
            </a:spcBef>
          </a:pPr>
          <a:r>
            <a:rPr lang="en-US" dirty="0" smtClean="0"/>
            <a:t>Backward</a:t>
          </a:r>
          <a:endParaRPr lang="en-US" dirty="0"/>
        </a:p>
      </dgm:t>
    </dgm:pt>
    <dgm:pt modelId="{16EAEFAE-07C6-0D47-95F3-E011E61D988D}" type="parTrans" cxnId="{713272F0-3BDE-7E4F-88FC-3C5F69E77D2B}">
      <dgm:prSet/>
      <dgm:spPr/>
      <dgm:t>
        <a:bodyPr/>
        <a:lstStyle/>
        <a:p>
          <a:endParaRPr lang="en-US"/>
        </a:p>
      </dgm:t>
    </dgm:pt>
    <dgm:pt modelId="{E659595E-CFDD-8747-BE57-C6F92259D497}" type="sibTrans" cxnId="{713272F0-3BDE-7E4F-88FC-3C5F69E77D2B}">
      <dgm:prSet/>
      <dgm:spPr/>
      <dgm:t>
        <a:bodyPr/>
        <a:lstStyle/>
        <a:p>
          <a:endParaRPr lang="en-US"/>
        </a:p>
      </dgm:t>
    </dgm:pt>
    <dgm:pt modelId="{FA29D979-DCB3-8042-BCDC-24964B3189EE}">
      <dgm:prSet/>
      <dgm:spPr/>
      <dgm:t>
        <a:bodyPr/>
        <a:lstStyle/>
        <a:p>
          <a:pPr marL="54864">
            <a:spcBef>
              <a:spcPts val="600"/>
            </a:spcBef>
          </a:pPr>
          <a:r>
            <a:rPr lang="en-US" dirty="0" smtClean="0"/>
            <a:t>Notifies the source that congestion avoidance procedures should be initiated where applicable for traffic in the opposite direction of the received notification</a:t>
          </a:r>
        </a:p>
      </dgm:t>
    </dgm:pt>
    <dgm:pt modelId="{ACC662AC-4015-284C-84ED-2076F8FDC01B}" type="parTrans" cxnId="{ABA17AE1-BFF3-384C-A28C-6EA9BEFE4EE3}">
      <dgm:prSet/>
      <dgm:spPr/>
      <dgm:t>
        <a:bodyPr/>
        <a:lstStyle/>
        <a:p>
          <a:endParaRPr lang="en-US"/>
        </a:p>
      </dgm:t>
    </dgm:pt>
    <dgm:pt modelId="{B95F55A2-94D8-9C45-A595-D5790A9EA169}" type="sibTrans" cxnId="{ABA17AE1-BFF3-384C-A28C-6EA9BEFE4EE3}">
      <dgm:prSet/>
      <dgm:spPr/>
      <dgm:t>
        <a:bodyPr/>
        <a:lstStyle/>
        <a:p>
          <a:endParaRPr lang="en-US"/>
        </a:p>
      </dgm:t>
    </dgm:pt>
    <dgm:pt modelId="{A693EC91-258E-6A4D-BBE7-A0182790E2A3}">
      <dgm:prSet/>
      <dgm:spPr/>
      <dgm:t>
        <a:bodyPr/>
        <a:lstStyle/>
        <a:p>
          <a:pPr marL="54864">
            <a:spcBef>
              <a:spcPts val="600"/>
            </a:spcBef>
          </a:pPr>
          <a:r>
            <a:rPr lang="en-US" smtClean="0"/>
            <a:t>It indicates that the packets that the user transmits on this logical connection may encounter congested resources</a:t>
          </a:r>
          <a:endParaRPr lang="en-US" dirty="0" smtClean="0"/>
        </a:p>
      </dgm:t>
    </dgm:pt>
    <dgm:pt modelId="{FE7590AC-5234-7345-B4FD-FA38AD73E4C5}" type="parTrans" cxnId="{DA2E5925-08A8-9540-BB9C-12299338C840}">
      <dgm:prSet/>
      <dgm:spPr/>
      <dgm:t>
        <a:bodyPr/>
        <a:lstStyle/>
        <a:p>
          <a:endParaRPr lang="en-US"/>
        </a:p>
      </dgm:t>
    </dgm:pt>
    <dgm:pt modelId="{44EA490D-5F96-104B-B1EF-1192CF7FF825}" type="sibTrans" cxnId="{DA2E5925-08A8-9540-BB9C-12299338C840}">
      <dgm:prSet/>
      <dgm:spPr/>
      <dgm:t>
        <a:bodyPr/>
        <a:lstStyle/>
        <a:p>
          <a:endParaRPr lang="en-US"/>
        </a:p>
      </dgm:t>
    </dgm:pt>
    <dgm:pt modelId="{0227BAFE-A744-1741-A776-25F79BDD9735}">
      <dgm:prSet/>
      <dgm:spPr/>
      <dgm:t>
        <a:bodyPr/>
        <a:lstStyle/>
        <a:p>
          <a:pPr marL="54864">
            <a:spcBef>
              <a:spcPts val="600"/>
            </a:spcBef>
          </a:pPr>
          <a:r>
            <a:rPr lang="en-US" dirty="0" smtClean="0"/>
            <a:t>Backward information is transmitted either by altering bits in a header of a data packet headed for the source to be controlled or by transmitting separate control packets to the source</a:t>
          </a:r>
        </a:p>
      </dgm:t>
    </dgm:pt>
    <dgm:pt modelId="{75AFC02D-9948-4945-B6D8-6C0A99FACB5B}" type="parTrans" cxnId="{6E58AB22-CE1A-CA4B-A234-4D85D05D109C}">
      <dgm:prSet/>
      <dgm:spPr/>
      <dgm:t>
        <a:bodyPr/>
        <a:lstStyle/>
        <a:p>
          <a:endParaRPr lang="en-US"/>
        </a:p>
      </dgm:t>
    </dgm:pt>
    <dgm:pt modelId="{47A1CC62-21F6-EE49-96CC-107E0A398AB4}" type="sibTrans" cxnId="{6E58AB22-CE1A-CA4B-A234-4D85D05D109C}">
      <dgm:prSet/>
      <dgm:spPr/>
      <dgm:t>
        <a:bodyPr/>
        <a:lstStyle/>
        <a:p>
          <a:endParaRPr lang="en-US"/>
        </a:p>
      </dgm:t>
    </dgm:pt>
    <dgm:pt modelId="{833B4B41-2152-CB46-90D7-CB7951D40F39}">
      <dgm:prSet/>
      <dgm:spPr/>
      <dgm:t>
        <a:bodyPr/>
        <a:lstStyle/>
        <a:p>
          <a:r>
            <a:rPr lang="en-US" smtClean="0"/>
            <a:t>Forward </a:t>
          </a:r>
          <a:endParaRPr lang="en-US" dirty="0" smtClean="0"/>
        </a:p>
      </dgm:t>
    </dgm:pt>
    <dgm:pt modelId="{94E0DB3E-15BA-574E-86B2-BA505D1D9C71}" type="parTrans" cxnId="{BB1A8424-FE8A-6045-BBA7-DC887486B59C}">
      <dgm:prSet/>
      <dgm:spPr/>
      <dgm:t>
        <a:bodyPr/>
        <a:lstStyle/>
        <a:p>
          <a:endParaRPr lang="en-US"/>
        </a:p>
      </dgm:t>
    </dgm:pt>
    <dgm:pt modelId="{2993DD27-86A3-DF47-8D70-B72BBC5D6CFD}" type="sibTrans" cxnId="{BB1A8424-FE8A-6045-BBA7-DC887486B59C}">
      <dgm:prSet/>
      <dgm:spPr/>
      <dgm:t>
        <a:bodyPr/>
        <a:lstStyle/>
        <a:p>
          <a:endParaRPr lang="en-US"/>
        </a:p>
      </dgm:t>
    </dgm:pt>
    <dgm:pt modelId="{7588D038-BB13-2645-9B07-462FE1568A06}">
      <dgm:prSet/>
      <dgm:spPr/>
      <dgm:t>
        <a:bodyPr/>
        <a:lstStyle/>
        <a:p>
          <a:r>
            <a:rPr lang="en-US" dirty="0" smtClean="0"/>
            <a:t>Notifies the user that congestion avoidance procedures should be initiated where applicable for traffic in the same direction as the received notification</a:t>
          </a:r>
        </a:p>
      </dgm:t>
    </dgm:pt>
    <dgm:pt modelId="{86E990A1-DCE3-1843-A1B8-63A89DD19D1F}" type="parTrans" cxnId="{C100B9BD-F2EE-024D-8501-8BB964E17D4E}">
      <dgm:prSet/>
      <dgm:spPr/>
      <dgm:t>
        <a:bodyPr/>
        <a:lstStyle/>
        <a:p>
          <a:endParaRPr lang="en-US"/>
        </a:p>
      </dgm:t>
    </dgm:pt>
    <dgm:pt modelId="{EC94BBD9-5177-FD41-BA95-EB0DC5B4770E}" type="sibTrans" cxnId="{C100B9BD-F2EE-024D-8501-8BB964E17D4E}">
      <dgm:prSet/>
      <dgm:spPr/>
      <dgm:t>
        <a:bodyPr/>
        <a:lstStyle/>
        <a:p>
          <a:endParaRPr lang="en-US"/>
        </a:p>
      </dgm:t>
    </dgm:pt>
    <dgm:pt modelId="{7A681B10-A728-C945-BB18-583BD6809514}">
      <dgm:prSet/>
      <dgm:spPr/>
      <dgm:t>
        <a:bodyPr/>
        <a:lstStyle/>
        <a:p>
          <a:r>
            <a:rPr lang="en-US" smtClean="0"/>
            <a:t>It indicates that this packet, on this logical connection, has encountered congested resources</a:t>
          </a:r>
          <a:endParaRPr lang="en-US" dirty="0" smtClean="0"/>
        </a:p>
      </dgm:t>
    </dgm:pt>
    <dgm:pt modelId="{B35300CE-7D36-3D45-9B1A-81E569CB1206}" type="parTrans" cxnId="{526F7A12-D9A8-F243-9EBA-298F73783D51}">
      <dgm:prSet/>
      <dgm:spPr/>
      <dgm:t>
        <a:bodyPr/>
        <a:lstStyle/>
        <a:p>
          <a:endParaRPr lang="en-US"/>
        </a:p>
      </dgm:t>
    </dgm:pt>
    <dgm:pt modelId="{17E6A3FE-4BCD-DF47-BD10-C2471091BA5F}" type="sibTrans" cxnId="{526F7A12-D9A8-F243-9EBA-298F73783D51}">
      <dgm:prSet/>
      <dgm:spPr/>
      <dgm:t>
        <a:bodyPr/>
        <a:lstStyle/>
        <a:p>
          <a:endParaRPr lang="en-US"/>
        </a:p>
      </dgm:t>
    </dgm:pt>
    <dgm:pt modelId="{3F2F2F0F-273D-3B42-B986-A6288E816932}">
      <dgm:prSet/>
      <dgm:spPr/>
      <dgm:t>
        <a:bodyPr/>
        <a:lstStyle/>
        <a:p>
          <a:r>
            <a:rPr lang="en-US" smtClean="0"/>
            <a:t>In some schemes, when a forward signal is received by an end system, it echoes the signal back along the logical connection to the source; in other schemes, the end system is expected to exercise flow control upon the source end system at a higher layer </a:t>
          </a:r>
          <a:endParaRPr lang="en-US" dirty="0" smtClean="0"/>
        </a:p>
      </dgm:t>
    </dgm:pt>
    <dgm:pt modelId="{6C43445D-26D7-0F48-A3E3-5ECD9284340E}" type="parTrans" cxnId="{1829DF12-4C3C-7447-8108-0993D16E9AB2}">
      <dgm:prSet/>
      <dgm:spPr/>
      <dgm:t>
        <a:bodyPr/>
        <a:lstStyle/>
        <a:p>
          <a:endParaRPr lang="en-US"/>
        </a:p>
      </dgm:t>
    </dgm:pt>
    <dgm:pt modelId="{1770CB0E-C5B6-6249-B9EF-331B77F49E68}" type="sibTrans" cxnId="{1829DF12-4C3C-7447-8108-0993D16E9AB2}">
      <dgm:prSet/>
      <dgm:spPr/>
      <dgm:t>
        <a:bodyPr/>
        <a:lstStyle/>
        <a:p>
          <a:endParaRPr lang="en-US"/>
        </a:p>
      </dgm:t>
    </dgm:pt>
    <dgm:pt modelId="{D479070F-A9EE-8A41-8155-916B052969D0}" type="pres">
      <dgm:prSet presAssocID="{E093EE50-FC8E-684A-A20F-4AF608A501F5}" presName="cycle" presStyleCnt="0">
        <dgm:presLayoutVars>
          <dgm:dir/>
          <dgm:resizeHandles val="exact"/>
        </dgm:presLayoutVars>
      </dgm:prSet>
      <dgm:spPr/>
      <dgm:t>
        <a:bodyPr/>
        <a:lstStyle/>
        <a:p>
          <a:endParaRPr lang="en-US"/>
        </a:p>
      </dgm:t>
    </dgm:pt>
    <dgm:pt modelId="{90BA5F8E-AD5A-1948-9DCF-4697B6CE4A39}" type="pres">
      <dgm:prSet presAssocID="{3D0F7A2B-F0EE-6D43-B45C-1D6A17F19951}" presName="arrow" presStyleLbl="node1" presStyleIdx="0" presStyleCnt="2" custScaleX="129713">
        <dgm:presLayoutVars>
          <dgm:bulletEnabled val="1"/>
        </dgm:presLayoutVars>
      </dgm:prSet>
      <dgm:spPr/>
      <dgm:t>
        <a:bodyPr/>
        <a:lstStyle/>
        <a:p>
          <a:endParaRPr lang="en-US"/>
        </a:p>
      </dgm:t>
    </dgm:pt>
    <dgm:pt modelId="{B5C4B4DD-F586-AC40-B619-219F067EE233}" type="pres">
      <dgm:prSet presAssocID="{833B4B41-2152-CB46-90D7-CB7951D40F39}" presName="arrow" presStyleLbl="node1" presStyleIdx="1" presStyleCnt="2" custScaleX="128030">
        <dgm:presLayoutVars>
          <dgm:bulletEnabled val="1"/>
        </dgm:presLayoutVars>
      </dgm:prSet>
      <dgm:spPr/>
      <dgm:t>
        <a:bodyPr/>
        <a:lstStyle/>
        <a:p>
          <a:endParaRPr lang="en-US"/>
        </a:p>
      </dgm:t>
    </dgm:pt>
  </dgm:ptLst>
  <dgm:cxnLst>
    <dgm:cxn modelId="{658C7C9A-194D-3143-AE99-1D9CF64916B7}" type="presOf" srcId="{A693EC91-258E-6A4D-BBE7-A0182790E2A3}" destId="{90BA5F8E-AD5A-1948-9DCF-4697B6CE4A39}" srcOrd="0" destOrd="2" presId="urn:microsoft.com/office/officeart/2005/8/layout/arrow1"/>
    <dgm:cxn modelId="{D84EB1E1-05A3-C640-82E4-2C94846544CF}" type="presOf" srcId="{7588D038-BB13-2645-9B07-462FE1568A06}" destId="{B5C4B4DD-F586-AC40-B619-219F067EE233}" srcOrd="0" destOrd="1" presId="urn:microsoft.com/office/officeart/2005/8/layout/arrow1"/>
    <dgm:cxn modelId="{56242F53-3ABC-1142-A9CD-74320B9EB1DA}" type="presOf" srcId="{833B4B41-2152-CB46-90D7-CB7951D40F39}" destId="{B5C4B4DD-F586-AC40-B619-219F067EE233}" srcOrd="0" destOrd="0" presId="urn:microsoft.com/office/officeart/2005/8/layout/arrow1"/>
    <dgm:cxn modelId="{09F8CCB7-5A70-0549-8B4A-7D0DB08E880B}" type="presOf" srcId="{3D0F7A2B-F0EE-6D43-B45C-1D6A17F19951}" destId="{90BA5F8E-AD5A-1948-9DCF-4697B6CE4A39}" srcOrd="0" destOrd="0" presId="urn:microsoft.com/office/officeart/2005/8/layout/arrow1"/>
    <dgm:cxn modelId="{EC33C749-A651-8948-969E-65332AC172DB}" type="presOf" srcId="{FA29D979-DCB3-8042-BCDC-24964B3189EE}" destId="{90BA5F8E-AD5A-1948-9DCF-4697B6CE4A39}" srcOrd="0" destOrd="1" presId="urn:microsoft.com/office/officeart/2005/8/layout/arrow1"/>
    <dgm:cxn modelId="{BB1A8424-FE8A-6045-BBA7-DC887486B59C}" srcId="{E093EE50-FC8E-684A-A20F-4AF608A501F5}" destId="{833B4B41-2152-CB46-90D7-CB7951D40F39}" srcOrd="1" destOrd="0" parTransId="{94E0DB3E-15BA-574E-86B2-BA505D1D9C71}" sibTransId="{2993DD27-86A3-DF47-8D70-B72BBC5D6CFD}"/>
    <dgm:cxn modelId="{ADA41B17-4798-8240-8B62-39F7B8029FD4}" type="presOf" srcId="{0227BAFE-A744-1741-A776-25F79BDD9735}" destId="{90BA5F8E-AD5A-1948-9DCF-4697B6CE4A39}" srcOrd="0" destOrd="3" presId="urn:microsoft.com/office/officeart/2005/8/layout/arrow1"/>
    <dgm:cxn modelId="{1829DF12-4C3C-7447-8108-0993D16E9AB2}" srcId="{833B4B41-2152-CB46-90D7-CB7951D40F39}" destId="{3F2F2F0F-273D-3B42-B986-A6288E816932}" srcOrd="2" destOrd="0" parTransId="{6C43445D-26D7-0F48-A3E3-5ECD9284340E}" sibTransId="{1770CB0E-C5B6-6249-B9EF-331B77F49E68}"/>
    <dgm:cxn modelId="{DA2E5925-08A8-9540-BB9C-12299338C840}" srcId="{3D0F7A2B-F0EE-6D43-B45C-1D6A17F19951}" destId="{A693EC91-258E-6A4D-BBE7-A0182790E2A3}" srcOrd="1" destOrd="0" parTransId="{FE7590AC-5234-7345-B4FD-FA38AD73E4C5}" sibTransId="{44EA490D-5F96-104B-B1EF-1192CF7FF825}"/>
    <dgm:cxn modelId="{6E58AB22-CE1A-CA4B-A234-4D85D05D109C}" srcId="{3D0F7A2B-F0EE-6D43-B45C-1D6A17F19951}" destId="{0227BAFE-A744-1741-A776-25F79BDD9735}" srcOrd="2" destOrd="0" parTransId="{75AFC02D-9948-4945-B6D8-6C0A99FACB5B}" sibTransId="{47A1CC62-21F6-EE49-96CC-107E0A398AB4}"/>
    <dgm:cxn modelId="{ABA17AE1-BFF3-384C-A28C-6EA9BEFE4EE3}" srcId="{3D0F7A2B-F0EE-6D43-B45C-1D6A17F19951}" destId="{FA29D979-DCB3-8042-BCDC-24964B3189EE}" srcOrd="0" destOrd="0" parTransId="{ACC662AC-4015-284C-84ED-2076F8FDC01B}" sibTransId="{B95F55A2-94D8-9C45-A595-D5790A9EA169}"/>
    <dgm:cxn modelId="{137A3697-3484-484B-A540-6913C7248080}" type="presOf" srcId="{7A681B10-A728-C945-BB18-583BD6809514}" destId="{B5C4B4DD-F586-AC40-B619-219F067EE233}" srcOrd="0" destOrd="2" presId="urn:microsoft.com/office/officeart/2005/8/layout/arrow1"/>
    <dgm:cxn modelId="{526F7A12-D9A8-F243-9EBA-298F73783D51}" srcId="{833B4B41-2152-CB46-90D7-CB7951D40F39}" destId="{7A681B10-A728-C945-BB18-583BD6809514}" srcOrd="1" destOrd="0" parTransId="{B35300CE-7D36-3D45-9B1A-81E569CB1206}" sibTransId="{17E6A3FE-4BCD-DF47-BD10-C2471091BA5F}"/>
    <dgm:cxn modelId="{C100B9BD-F2EE-024D-8501-8BB964E17D4E}" srcId="{833B4B41-2152-CB46-90D7-CB7951D40F39}" destId="{7588D038-BB13-2645-9B07-462FE1568A06}" srcOrd="0" destOrd="0" parTransId="{86E990A1-DCE3-1843-A1B8-63A89DD19D1F}" sibTransId="{EC94BBD9-5177-FD41-BA95-EB0DC5B4770E}"/>
    <dgm:cxn modelId="{713272F0-3BDE-7E4F-88FC-3C5F69E77D2B}" srcId="{E093EE50-FC8E-684A-A20F-4AF608A501F5}" destId="{3D0F7A2B-F0EE-6D43-B45C-1D6A17F19951}" srcOrd="0" destOrd="0" parTransId="{16EAEFAE-07C6-0D47-95F3-E011E61D988D}" sibTransId="{E659595E-CFDD-8747-BE57-C6F92259D497}"/>
    <dgm:cxn modelId="{28B1022B-C2CD-3945-9CC3-1BB9705A6EE3}" type="presOf" srcId="{3F2F2F0F-273D-3B42-B986-A6288E816932}" destId="{B5C4B4DD-F586-AC40-B619-219F067EE233}" srcOrd="0" destOrd="3" presId="urn:microsoft.com/office/officeart/2005/8/layout/arrow1"/>
    <dgm:cxn modelId="{ABF95D29-5B13-294C-B1D0-139993CA22DF}" type="presOf" srcId="{E093EE50-FC8E-684A-A20F-4AF608A501F5}" destId="{D479070F-A9EE-8A41-8155-916B052969D0}" srcOrd="0" destOrd="0" presId="urn:microsoft.com/office/officeart/2005/8/layout/arrow1"/>
    <dgm:cxn modelId="{D5D1C439-4FA9-7346-A2AC-7A0E349ACB6B}" type="presParOf" srcId="{D479070F-A9EE-8A41-8155-916B052969D0}" destId="{90BA5F8E-AD5A-1948-9DCF-4697B6CE4A39}" srcOrd="0" destOrd="0" presId="urn:microsoft.com/office/officeart/2005/8/layout/arrow1"/>
    <dgm:cxn modelId="{D293292B-C5CA-D04F-8625-337163183579}" type="presParOf" srcId="{D479070F-A9EE-8A41-8155-916B052969D0}" destId="{B5C4B4DD-F586-AC40-B619-219F067EE233}"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C3D1BF-3558-3044-8ED3-74CB7EE743EA}" type="doc">
      <dgm:prSet loTypeId="urn:microsoft.com/office/officeart/2005/8/layout/hList6" loCatId="list" qsTypeId="urn:microsoft.com/office/officeart/2005/8/quickstyle/simple4" qsCatId="simple" csTypeId="urn:microsoft.com/office/officeart/2005/8/colors/accent1_2" csCatId="accent1"/>
      <dgm:spPr/>
      <dgm:t>
        <a:bodyPr/>
        <a:lstStyle/>
        <a:p>
          <a:endParaRPr lang="en-US"/>
        </a:p>
      </dgm:t>
    </dgm:pt>
    <dgm:pt modelId="{971A802E-8E95-A241-A94E-06240AD98DF1}">
      <dgm:prSet/>
      <dgm:spPr/>
      <dgm:t>
        <a:bodyPr/>
        <a:lstStyle/>
        <a:p>
          <a:pPr rtl="0"/>
          <a:r>
            <a:rPr lang="en-US" dirty="0" smtClean="0"/>
            <a:t>Binary</a:t>
          </a:r>
          <a:endParaRPr lang="en-US" dirty="0"/>
        </a:p>
      </dgm:t>
    </dgm:pt>
    <dgm:pt modelId="{E83FD892-6550-1F49-8F4E-CB72EC7E6D42}" type="parTrans" cxnId="{39AC53D6-F732-2D4A-B19C-97B46F872D14}">
      <dgm:prSet/>
      <dgm:spPr/>
      <dgm:t>
        <a:bodyPr/>
        <a:lstStyle/>
        <a:p>
          <a:endParaRPr lang="en-US"/>
        </a:p>
      </dgm:t>
    </dgm:pt>
    <dgm:pt modelId="{88E24BB5-5F30-9543-814B-F0BB9A45DDA7}" type="sibTrans" cxnId="{39AC53D6-F732-2D4A-B19C-97B46F872D14}">
      <dgm:prSet/>
      <dgm:spPr/>
      <dgm:t>
        <a:bodyPr/>
        <a:lstStyle/>
        <a:p>
          <a:endParaRPr lang="en-US"/>
        </a:p>
      </dgm:t>
    </dgm:pt>
    <dgm:pt modelId="{67DC16F8-DE0D-CA4B-84CE-349D450B6350}">
      <dgm:prSet/>
      <dgm:spPr/>
      <dgm:t>
        <a:bodyPr/>
        <a:lstStyle/>
        <a:p>
          <a:pPr rtl="0"/>
          <a:r>
            <a:rPr lang="en-US" dirty="0" smtClean="0"/>
            <a:t>A bit is set in a data packet as it is forwarded by the congested node; when a source receives a binary indication of congestion on a logical connection, it may reduce its traffic flow</a:t>
          </a:r>
          <a:endParaRPr lang="en-US" dirty="0"/>
        </a:p>
      </dgm:t>
    </dgm:pt>
    <dgm:pt modelId="{32EF716D-5E4F-C54A-8357-4B3A17789C4D}" type="parTrans" cxnId="{FC3F75C2-F121-ED46-B247-285486F2AC86}">
      <dgm:prSet/>
      <dgm:spPr/>
      <dgm:t>
        <a:bodyPr/>
        <a:lstStyle/>
        <a:p>
          <a:endParaRPr lang="en-US"/>
        </a:p>
      </dgm:t>
    </dgm:pt>
    <dgm:pt modelId="{AA1AA6A9-B98D-324F-B2BE-62BB0EB59A6D}" type="sibTrans" cxnId="{FC3F75C2-F121-ED46-B247-285486F2AC86}">
      <dgm:prSet/>
      <dgm:spPr/>
      <dgm:t>
        <a:bodyPr/>
        <a:lstStyle/>
        <a:p>
          <a:endParaRPr lang="en-US"/>
        </a:p>
      </dgm:t>
    </dgm:pt>
    <dgm:pt modelId="{6E36AEB7-9C53-C242-9E61-64BF2F94131A}">
      <dgm:prSet/>
      <dgm:spPr/>
      <dgm:t>
        <a:bodyPr/>
        <a:lstStyle/>
        <a:p>
          <a:pPr rtl="0"/>
          <a:r>
            <a:rPr lang="en-US" dirty="0" smtClean="0"/>
            <a:t>Credit based</a:t>
          </a:r>
          <a:endParaRPr lang="en-US" dirty="0"/>
        </a:p>
      </dgm:t>
    </dgm:pt>
    <dgm:pt modelId="{D8218606-8273-E84B-AD0E-6E1FA1094151}" type="parTrans" cxnId="{189CBF6B-D1AD-744F-B10C-01C8069E83A9}">
      <dgm:prSet/>
      <dgm:spPr/>
      <dgm:t>
        <a:bodyPr/>
        <a:lstStyle/>
        <a:p>
          <a:endParaRPr lang="en-US"/>
        </a:p>
      </dgm:t>
    </dgm:pt>
    <dgm:pt modelId="{59C02B7A-DE10-3A47-BB66-D187988CD783}" type="sibTrans" cxnId="{189CBF6B-D1AD-744F-B10C-01C8069E83A9}">
      <dgm:prSet/>
      <dgm:spPr/>
      <dgm:t>
        <a:bodyPr/>
        <a:lstStyle/>
        <a:p>
          <a:endParaRPr lang="en-US"/>
        </a:p>
      </dgm:t>
    </dgm:pt>
    <dgm:pt modelId="{3D6ED0FE-B85B-7548-9F83-48AE117FA0F9}">
      <dgm:prSet/>
      <dgm:spPr/>
      <dgm:t>
        <a:bodyPr/>
        <a:lstStyle/>
        <a:p>
          <a:pPr rtl="0"/>
          <a:r>
            <a:rPr lang="en-US" dirty="0" smtClean="0"/>
            <a:t>These schemes are based on providing an explicit credit to  a source over a logical connection; the credit indicates how many octets or how many packets the source may transmit</a:t>
          </a:r>
          <a:endParaRPr lang="en-US" dirty="0"/>
        </a:p>
      </dgm:t>
    </dgm:pt>
    <dgm:pt modelId="{A56CE71E-8EB6-A546-93C2-4098F0D0ADE4}" type="parTrans" cxnId="{AD22D704-7CF9-E54E-AF56-111B500DA603}">
      <dgm:prSet/>
      <dgm:spPr/>
      <dgm:t>
        <a:bodyPr/>
        <a:lstStyle/>
        <a:p>
          <a:endParaRPr lang="en-US"/>
        </a:p>
      </dgm:t>
    </dgm:pt>
    <dgm:pt modelId="{CBB3B6D9-32DF-E94A-949F-984E24CBF07F}" type="sibTrans" cxnId="{AD22D704-7CF9-E54E-AF56-111B500DA603}">
      <dgm:prSet/>
      <dgm:spPr/>
      <dgm:t>
        <a:bodyPr/>
        <a:lstStyle/>
        <a:p>
          <a:endParaRPr lang="en-US"/>
        </a:p>
      </dgm:t>
    </dgm:pt>
    <dgm:pt modelId="{F17DA963-2154-2446-B558-0CAB748D12A0}">
      <dgm:prSet/>
      <dgm:spPr/>
      <dgm:t>
        <a:bodyPr/>
        <a:lstStyle/>
        <a:p>
          <a:pPr rtl="0"/>
          <a:r>
            <a:rPr lang="en-US" dirty="0" smtClean="0"/>
            <a:t>Common for end-to-end flow control, in which a destination system uses credit to prevent the source from overflowing the destination buffers</a:t>
          </a:r>
          <a:endParaRPr lang="en-US" dirty="0"/>
        </a:p>
      </dgm:t>
    </dgm:pt>
    <dgm:pt modelId="{AB3B2088-FAEA-8F4E-AC8E-AE39B3C38CB9}" type="parTrans" cxnId="{9A6071EB-A3BE-104A-832A-82EBC39CD464}">
      <dgm:prSet/>
      <dgm:spPr/>
      <dgm:t>
        <a:bodyPr/>
        <a:lstStyle/>
        <a:p>
          <a:endParaRPr lang="en-US"/>
        </a:p>
      </dgm:t>
    </dgm:pt>
    <dgm:pt modelId="{BB7B7826-F081-7545-B4D9-755528E50103}" type="sibTrans" cxnId="{9A6071EB-A3BE-104A-832A-82EBC39CD464}">
      <dgm:prSet/>
      <dgm:spPr/>
      <dgm:t>
        <a:bodyPr/>
        <a:lstStyle/>
        <a:p>
          <a:endParaRPr lang="en-US"/>
        </a:p>
      </dgm:t>
    </dgm:pt>
    <dgm:pt modelId="{0056DB59-D529-414A-A7FC-52AB5A538560}">
      <dgm:prSet/>
      <dgm:spPr/>
      <dgm:t>
        <a:bodyPr/>
        <a:lstStyle/>
        <a:p>
          <a:pPr rtl="0"/>
          <a:r>
            <a:rPr lang="en-US" dirty="0" smtClean="0"/>
            <a:t>Defined in Frame Relay and ATM networks</a:t>
          </a:r>
          <a:endParaRPr lang="en-US" dirty="0"/>
        </a:p>
      </dgm:t>
    </dgm:pt>
    <dgm:pt modelId="{DECE99FF-0853-EA42-A5C3-CB1A19829AA1}" type="parTrans" cxnId="{BF595D1C-C450-EB41-9BCF-222EE182CED8}">
      <dgm:prSet/>
      <dgm:spPr/>
      <dgm:t>
        <a:bodyPr/>
        <a:lstStyle/>
        <a:p>
          <a:endParaRPr lang="en-US"/>
        </a:p>
      </dgm:t>
    </dgm:pt>
    <dgm:pt modelId="{7B45E423-EA72-3D46-9E91-7C67E899024D}" type="sibTrans" cxnId="{BF595D1C-C450-EB41-9BCF-222EE182CED8}">
      <dgm:prSet/>
      <dgm:spPr/>
      <dgm:t>
        <a:bodyPr/>
        <a:lstStyle/>
        <a:p>
          <a:endParaRPr lang="en-US"/>
        </a:p>
      </dgm:t>
    </dgm:pt>
    <dgm:pt modelId="{C333C8EF-E36C-0345-90EB-FFCC78335427}">
      <dgm:prSet/>
      <dgm:spPr/>
      <dgm:t>
        <a:bodyPr/>
        <a:lstStyle/>
        <a:p>
          <a:pPr rtl="0"/>
          <a:r>
            <a:rPr lang="en-US" dirty="0" smtClean="0"/>
            <a:t>Rate based</a:t>
          </a:r>
          <a:endParaRPr lang="en-US" dirty="0"/>
        </a:p>
      </dgm:t>
    </dgm:pt>
    <dgm:pt modelId="{E7EC356C-D36A-B943-A9D2-B333FE4FD100}" type="parTrans" cxnId="{B8BEF298-7B99-534E-81A8-62624FF6CA30}">
      <dgm:prSet/>
      <dgm:spPr/>
      <dgm:t>
        <a:bodyPr/>
        <a:lstStyle/>
        <a:p>
          <a:endParaRPr lang="en-US"/>
        </a:p>
      </dgm:t>
    </dgm:pt>
    <dgm:pt modelId="{E0000B9D-FDC8-474B-9C7F-4FCCE9388158}" type="sibTrans" cxnId="{B8BEF298-7B99-534E-81A8-62624FF6CA30}">
      <dgm:prSet/>
      <dgm:spPr/>
      <dgm:t>
        <a:bodyPr/>
        <a:lstStyle/>
        <a:p>
          <a:endParaRPr lang="en-US"/>
        </a:p>
      </dgm:t>
    </dgm:pt>
    <dgm:pt modelId="{7FDB57D6-7178-1746-9BB1-8C57E9AE56D1}">
      <dgm:prSet/>
      <dgm:spPr/>
      <dgm:t>
        <a:bodyPr/>
        <a:lstStyle/>
        <a:p>
          <a:pPr rtl="0"/>
          <a:r>
            <a:rPr lang="en-US" dirty="0" smtClean="0"/>
            <a:t>These schemes are based on providing an explicit data rate limit to the source over a logical connection</a:t>
          </a:r>
          <a:endParaRPr lang="en-US" dirty="0"/>
        </a:p>
      </dgm:t>
    </dgm:pt>
    <dgm:pt modelId="{EE1124CA-0F42-0F4A-B0A3-05C62DCA3A66}" type="parTrans" cxnId="{E6FFD10A-1C52-5D4E-9EE4-B30B45875782}">
      <dgm:prSet/>
      <dgm:spPr/>
      <dgm:t>
        <a:bodyPr/>
        <a:lstStyle/>
        <a:p>
          <a:endParaRPr lang="en-US"/>
        </a:p>
      </dgm:t>
    </dgm:pt>
    <dgm:pt modelId="{C89A1D11-B653-7F40-A446-A0288F75139A}" type="sibTrans" cxnId="{E6FFD10A-1C52-5D4E-9EE4-B30B45875782}">
      <dgm:prSet/>
      <dgm:spPr/>
      <dgm:t>
        <a:bodyPr/>
        <a:lstStyle/>
        <a:p>
          <a:endParaRPr lang="en-US"/>
        </a:p>
      </dgm:t>
    </dgm:pt>
    <dgm:pt modelId="{55FCB8BE-5AD6-D741-92BB-0895CA6E4F4F}">
      <dgm:prSet/>
      <dgm:spPr/>
      <dgm:t>
        <a:bodyPr/>
        <a:lstStyle/>
        <a:p>
          <a:pPr rtl="0"/>
          <a:r>
            <a:rPr lang="en-US" dirty="0" smtClean="0"/>
            <a:t>The source may transmit data at a rate up to the set limit</a:t>
          </a:r>
          <a:endParaRPr lang="en-US" dirty="0"/>
        </a:p>
      </dgm:t>
    </dgm:pt>
    <dgm:pt modelId="{77F166D1-0184-EC45-871F-17561694E778}" type="parTrans" cxnId="{CAF43CE9-1694-D243-BFF2-1275A81B31FD}">
      <dgm:prSet/>
      <dgm:spPr/>
      <dgm:t>
        <a:bodyPr/>
        <a:lstStyle/>
        <a:p>
          <a:endParaRPr lang="en-US"/>
        </a:p>
      </dgm:t>
    </dgm:pt>
    <dgm:pt modelId="{3FD65489-02F7-934B-AAED-F6AEF7A92891}" type="sibTrans" cxnId="{CAF43CE9-1694-D243-BFF2-1275A81B31FD}">
      <dgm:prSet/>
      <dgm:spPr/>
      <dgm:t>
        <a:bodyPr/>
        <a:lstStyle/>
        <a:p>
          <a:endParaRPr lang="en-US"/>
        </a:p>
      </dgm:t>
    </dgm:pt>
    <dgm:pt modelId="{8D84F30C-AABD-FD42-B82C-A9D2C524D9D4}">
      <dgm:prSet/>
      <dgm:spPr/>
      <dgm:t>
        <a:bodyPr/>
        <a:lstStyle/>
        <a:p>
          <a:pPr rtl="0"/>
          <a:r>
            <a:rPr lang="en-US" dirty="0" smtClean="0"/>
            <a:t>To control congestion, any node along the path of the connection can reduce the data rate limit in a control message to the source</a:t>
          </a:r>
          <a:endParaRPr lang="en-US" dirty="0"/>
        </a:p>
      </dgm:t>
    </dgm:pt>
    <dgm:pt modelId="{2740A04E-04BD-C24E-A1D2-01B8ADE84B6F}" type="parTrans" cxnId="{86E65AA6-86A4-E349-B04F-F27055CCA96F}">
      <dgm:prSet/>
      <dgm:spPr/>
      <dgm:t>
        <a:bodyPr/>
        <a:lstStyle/>
        <a:p>
          <a:endParaRPr lang="en-US"/>
        </a:p>
      </dgm:t>
    </dgm:pt>
    <dgm:pt modelId="{FF1DAACD-8B70-1D42-B90A-FF85869279E8}" type="sibTrans" cxnId="{86E65AA6-86A4-E349-B04F-F27055CCA96F}">
      <dgm:prSet/>
      <dgm:spPr/>
      <dgm:t>
        <a:bodyPr/>
        <a:lstStyle/>
        <a:p>
          <a:endParaRPr lang="en-US"/>
        </a:p>
      </dgm:t>
    </dgm:pt>
    <dgm:pt modelId="{F200C53A-C8A0-7E40-83A0-0615A4F56E69}" type="pres">
      <dgm:prSet presAssocID="{77C3D1BF-3558-3044-8ED3-74CB7EE743EA}" presName="Name0" presStyleCnt="0">
        <dgm:presLayoutVars>
          <dgm:dir/>
          <dgm:resizeHandles val="exact"/>
        </dgm:presLayoutVars>
      </dgm:prSet>
      <dgm:spPr/>
      <dgm:t>
        <a:bodyPr/>
        <a:lstStyle/>
        <a:p>
          <a:endParaRPr lang="en-US"/>
        </a:p>
      </dgm:t>
    </dgm:pt>
    <dgm:pt modelId="{9059E1A1-BA8B-6444-B802-1FB4517A121F}" type="pres">
      <dgm:prSet presAssocID="{971A802E-8E95-A241-A94E-06240AD98DF1}" presName="node" presStyleLbl="node1" presStyleIdx="0" presStyleCnt="3">
        <dgm:presLayoutVars>
          <dgm:bulletEnabled val="1"/>
        </dgm:presLayoutVars>
      </dgm:prSet>
      <dgm:spPr/>
      <dgm:t>
        <a:bodyPr/>
        <a:lstStyle/>
        <a:p>
          <a:endParaRPr lang="en-US"/>
        </a:p>
      </dgm:t>
    </dgm:pt>
    <dgm:pt modelId="{B4FA83FF-7987-5B47-9928-EE4C1BCE4B25}" type="pres">
      <dgm:prSet presAssocID="{88E24BB5-5F30-9543-814B-F0BB9A45DDA7}" presName="sibTrans" presStyleCnt="0"/>
      <dgm:spPr/>
    </dgm:pt>
    <dgm:pt modelId="{0EE87686-246C-B249-BFE3-694D78805655}" type="pres">
      <dgm:prSet presAssocID="{6E36AEB7-9C53-C242-9E61-64BF2F94131A}" presName="node" presStyleLbl="node1" presStyleIdx="1" presStyleCnt="3">
        <dgm:presLayoutVars>
          <dgm:bulletEnabled val="1"/>
        </dgm:presLayoutVars>
      </dgm:prSet>
      <dgm:spPr/>
      <dgm:t>
        <a:bodyPr/>
        <a:lstStyle/>
        <a:p>
          <a:endParaRPr lang="en-US"/>
        </a:p>
      </dgm:t>
    </dgm:pt>
    <dgm:pt modelId="{2BA6C4A0-F8BE-A64F-AC5A-EF54B475143B}" type="pres">
      <dgm:prSet presAssocID="{59C02B7A-DE10-3A47-BB66-D187988CD783}" presName="sibTrans" presStyleCnt="0"/>
      <dgm:spPr/>
    </dgm:pt>
    <dgm:pt modelId="{060DC5C9-DD29-734E-8BFC-D94B09FE1082}" type="pres">
      <dgm:prSet presAssocID="{C333C8EF-E36C-0345-90EB-FFCC78335427}" presName="node" presStyleLbl="node1" presStyleIdx="2" presStyleCnt="3">
        <dgm:presLayoutVars>
          <dgm:bulletEnabled val="1"/>
        </dgm:presLayoutVars>
      </dgm:prSet>
      <dgm:spPr/>
      <dgm:t>
        <a:bodyPr/>
        <a:lstStyle/>
        <a:p>
          <a:endParaRPr lang="en-US"/>
        </a:p>
      </dgm:t>
    </dgm:pt>
  </dgm:ptLst>
  <dgm:cxnLst>
    <dgm:cxn modelId="{D7CA3D03-52A8-BF4C-AA6A-E98A731A74C8}" type="presOf" srcId="{8D84F30C-AABD-FD42-B82C-A9D2C524D9D4}" destId="{060DC5C9-DD29-734E-8BFC-D94B09FE1082}" srcOrd="0" destOrd="3" presId="urn:microsoft.com/office/officeart/2005/8/layout/hList6"/>
    <dgm:cxn modelId="{F302277B-D6AC-6A40-B389-777B3F050479}" type="presOf" srcId="{971A802E-8E95-A241-A94E-06240AD98DF1}" destId="{9059E1A1-BA8B-6444-B802-1FB4517A121F}" srcOrd="0" destOrd="0" presId="urn:microsoft.com/office/officeart/2005/8/layout/hList6"/>
    <dgm:cxn modelId="{FC3F75C2-F121-ED46-B247-285486F2AC86}" srcId="{971A802E-8E95-A241-A94E-06240AD98DF1}" destId="{67DC16F8-DE0D-CA4B-84CE-349D450B6350}" srcOrd="0" destOrd="0" parTransId="{32EF716D-5E4F-C54A-8357-4B3A17789C4D}" sibTransId="{AA1AA6A9-B98D-324F-B2BE-62BB0EB59A6D}"/>
    <dgm:cxn modelId="{BF595D1C-C450-EB41-9BCF-222EE182CED8}" srcId="{6E36AEB7-9C53-C242-9E61-64BF2F94131A}" destId="{0056DB59-D529-414A-A7FC-52AB5A538560}" srcOrd="2" destOrd="0" parTransId="{DECE99FF-0853-EA42-A5C3-CB1A19829AA1}" sibTransId="{7B45E423-EA72-3D46-9E91-7C67E899024D}"/>
    <dgm:cxn modelId="{AD22D704-7CF9-E54E-AF56-111B500DA603}" srcId="{6E36AEB7-9C53-C242-9E61-64BF2F94131A}" destId="{3D6ED0FE-B85B-7548-9F83-48AE117FA0F9}" srcOrd="0" destOrd="0" parTransId="{A56CE71E-8EB6-A546-93C2-4098F0D0ADE4}" sibTransId="{CBB3B6D9-32DF-E94A-949F-984E24CBF07F}"/>
    <dgm:cxn modelId="{889382CD-592A-7543-B75B-D74E741E5E22}" type="presOf" srcId="{77C3D1BF-3558-3044-8ED3-74CB7EE743EA}" destId="{F200C53A-C8A0-7E40-83A0-0615A4F56E69}" srcOrd="0" destOrd="0" presId="urn:microsoft.com/office/officeart/2005/8/layout/hList6"/>
    <dgm:cxn modelId="{47CE9FC3-C029-A44C-A1D0-CA774C481DAD}" type="presOf" srcId="{6E36AEB7-9C53-C242-9E61-64BF2F94131A}" destId="{0EE87686-246C-B249-BFE3-694D78805655}" srcOrd="0" destOrd="0" presId="urn:microsoft.com/office/officeart/2005/8/layout/hList6"/>
    <dgm:cxn modelId="{88E9197E-B626-594A-868B-9909CCD327D1}" type="presOf" srcId="{0056DB59-D529-414A-A7FC-52AB5A538560}" destId="{0EE87686-246C-B249-BFE3-694D78805655}" srcOrd="0" destOrd="3" presId="urn:microsoft.com/office/officeart/2005/8/layout/hList6"/>
    <dgm:cxn modelId="{86E65AA6-86A4-E349-B04F-F27055CCA96F}" srcId="{C333C8EF-E36C-0345-90EB-FFCC78335427}" destId="{8D84F30C-AABD-FD42-B82C-A9D2C524D9D4}" srcOrd="2" destOrd="0" parTransId="{2740A04E-04BD-C24E-A1D2-01B8ADE84B6F}" sibTransId="{FF1DAACD-8B70-1D42-B90A-FF85869279E8}"/>
    <dgm:cxn modelId="{6B03FEC9-4968-2D4B-98E6-0EEF79420EDB}" type="presOf" srcId="{55FCB8BE-5AD6-D741-92BB-0895CA6E4F4F}" destId="{060DC5C9-DD29-734E-8BFC-D94B09FE1082}" srcOrd="0" destOrd="2" presId="urn:microsoft.com/office/officeart/2005/8/layout/hList6"/>
    <dgm:cxn modelId="{B41C3DD8-0714-9C40-98AE-AFE307AD53B9}" type="presOf" srcId="{7FDB57D6-7178-1746-9BB1-8C57E9AE56D1}" destId="{060DC5C9-DD29-734E-8BFC-D94B09FE1082}" srcOrd="0" destOrd="1" presId="urn:microsoft.com/office/officeart/2005/8/layout/hList6"/>
    <dgm:cxn modelId="{827DF710-3C0A-5E44-83B9-1809DF29D917}" type="presOf" srcId="{C333C8EF-E36C-0345-90EB-FFCC78335427}" destId="{060DC5C9-DD29-734E-8BFC-D94B09FE1082}" srcOrd="0" destOrd="0" presId="urn:microsoft.com/office/officeart/2005/8/layout/hList6"/>
    <dgm:cxn modelId="{E6FFD10A-1C52-5D4E-9EE4-B30B45875782}" srcId="{C333C8EF-E36C-0345-90EB-FFCC78335427}" destId="{7FDB57D6-7178-1746-9BB1-8C57E9AE56D1}" srcOrd="0" destOrd="0" parTransId="{EE1124CA-0F42-0F4A-B0A3-05C62DCA3A66}" sibTransId="{C89A1D11-B653-7F40-A446-A0288F75139A}"/>
    <dgm:cxn modelId="{271C08C1-693A-4746-B73D-5E7B7A4D271D}" type="presOf" srcId="{3D6ED0FE-B85B-7548-9F83-48AE117FA0F9}" destId="{0EE87686-246C-B249-BFE3-694D78805655}" srcOrd="0" destOrd="1" presId="urn:microsoft.com/office/officeart/2005/8/layout/hList6"/>
    <dgm:cxn modelId="{9A6071EB-A3BE-104A-832A-82EBC39CD464}" srcId="{6E36AEB7-9C53-C242-9E61-64BF2F94131A}" destId="{F17DA963-2154-2446-B558-0CAB748D12A0}" srcOrd="1" destOrd="0" parTransId="{AB3B2088-FAEA-8F4E-AC8E-AE39B3C38CB9}" sibTransId="{BB7B7826-F081-7545-B4D9-755528E50103}"/>
    <dgm:cxn modelId="{39AC53D6-F732-2D4A-B19C-97B46F872D14}" srcId="{77C3D1BF-3558-3044-8ED3-74CB7EE743EA}" destId="{971A802E-8E95-A241-A94E-06240AD98DF1}" srcOrd="0" destOrd="0" parTransId="{E83FD892-6550-1F49-8F4E-CB72EC7E6D42}" sibTransId="{88E24BB5-5F30-9543-814B-F0BB9A45DDA7}"/>
    <dgm:cxn modelId="{189CBF6B-D1AD-744F-B10C-01C8069E83A9}" srcId="{77C3D1BF-3558-3044-8ED3-74CB7EE743EA}" destId="{6E36AEB7-9C53-C242-9E61-64BF2F94131A}" srcOrd="1" destOrd="0" parTransId="{D8218606-8273-E84B-AD0E-6E1FA1094151}" sibTransId="{59C02B7A-DE10-3A47-BB66-D187988CD783}"/>
    <dgm:cxn modelId="{B8BEF298-7B99-534E-81A8-62624FF6CA30}" srcId="{77C3D1BF-3558-3044-8ED3-74CB7EE743EA}" destId="{C333C8EF-E36C-0345-90EB-FFCC78335427}" srcOrd="2" destOrd="0" parTransId="{E7EC356C-D36A-B943-A9D2-B333FE4FD100}" sibTransId="{E0000B9D-FDC8-474B-9C7F-4FCCE9388158}"/>
    <dgm:cxn modelId="{74D8C816-0E2F-ED4B-87E0-661DB5373A4F}" type="presOf" srcId="{67DC16F8-DE0D-CA4B-84CE-349D450B6350}" destId="{9059E1A1-BA8B-6444-B802-1FB4517A121F}" srcOrd="0" destOrd="1" presId="urn:microsoft.com/office/officeart/2005/8/layout/hList6"/>
    <dgm:cxn modelId="{CAF43CE9-1694-D243-BFF2-1275A81B31FD}" srcId="{C333C8EF-E36C-0345-90EB-FFCC78335427}" destId="{55FCB8BE-5AD6-D741-92BB-0895CA6E4F4F}" srcOrd="1" destOrd="0" parTransId="{77F166D1-0184-EC45-871F-17561694E778}" sibTransId="{3FD65489-02F7-934B-AAED-F6AEF7A92891}"/>
    <dgm:cxn modelId="{D3F1A057-A04E-4D4A-AB5A-406A70603997}" type="presOf" srcId="{F17DA963-2154-2446-B558-0CAB748D12A0}" destId="{0EE87686-246C-B249-BFE3-694D78805655}" srcOrd="0" destOrd="2" presId="urn:microsoft.com/office/officeart/2005/8/layout/hList6"/>
    <dgm:cxn modelId="{3FE620A1-89B0-5441-A866-09D053F1B480}" type="presParOf" srcId="{F200C53A-C8A0-7E40-83A0-0615A4F56E69}" destId="{9059E1A1-BA8B-6444-B802-1FB4517A121F}" srcOrd="0" destOrd="0" presId="urn:microsoft.com/office/officeart/2005/8/layout/hList6"/>
    <dgm:cxn modelId="{1560BCC9-4101-B643-B602-B2947B960B62}" type="presParOf" srcId="{F200C53A-C8A0-7E40-83A0-0615A4F56E69}" destId="{B4FA83FF-7987-5B47-9928-EE4C1BCE4B25}" srcOrd="1" destOrd="0" presId="urn:microsoft.com/office/officeart/2005/8/layout/hList6"/>
    <dgm:cxn modelId="{7113652E-2CF7-DC49-90F5-7E66A8667BD3}" type="presParOf" srcId="{F200C53A-C8A0-7E40-83A0-0615A4F56E69}" destId="{0EE87686-246C-B249-BFE3-694D78805655}" srcOrd="2" destOrd="0" presId="urn:microsoft.com/office/officeart/2005/8/layout/hList6"/>
    <dgm:cxn modelId="{70EF764C-3851-624A-ACEB-8C9950DAC872}" type="presParOf" srcId="{F200C53A-C8A0-7E40-83A0-0615A4F56E69}" destId="{2BA6C4A0-F8BE-A64F-AC5A-EF54B475143B}" srcOrd="3" destOrd="0" presId="urn:microsoft.com/office/officeart/2005/8/layout/hList6"/>
    <dgm:cxn modelId="{6BC6BE85-B4C3-5E43-8913-EBDF6C395D6D}" type="presParOf" srcId="{F200C53A-C8A0-7E40-83A0-0615A4F56E69}" destId="{060DC5C9-DD29-734E-8BFC-D94B09FE1082}"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7C83D1-1523-0F44-AFB3-FC2AE7E3D0A0}" type="datetimeFigureOut">
              <a:rPr lang="en-US" smtClean="0"/>
              <a:pPr/>
              <a:t>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B6DCF5-9F7B-7C45-9A84-598DA3C95F13}" type="slidenum">
              <a:rPr lang="en-US" smtClean="0"/>
              <a:pPr/>
              <a:t>‹#›</a:t>
            </a:fld>
            <a:endParaRPr lang="en-US"/>
          </a:p>
        </p:txBody>
      </p:sp>
    </p:spTree>
    <p:extLst>
      <p:ext uri="{BB962C8B-B14F-4D97-AF65-F5344CB8AC3E}">
        <p14:creationId xmlns:p14="http://schemas.microsoft.com/office/powerpoint/2010/main" val="35097644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Chapter Objectives</a:t>
            </a:r>
          </a:p>
          <a:p>
            <a:r>
              <a:rPr lang="en-US" sz="1200" kern="1200" baseline="0" dirty="0" smtClean="0">
                <a:solidFill>
                  <a:schemeClr val="tx1"/>
                </a:solidFill>
                <a:latin typeface="+mn-lt"/>
                <a:ea typeface="+mn-ea"/>
                <a:cs typeface="+mn-cs"/>
              </a:rPr>
              <a:t>After studying this chapter, you should be able to</a:t>
            </a:r>
          </a:p>
          <a:p>
            <a:r>
              <a:rPr lang="en-US" sz="1200" kern="1200" baseline="0" dirty="0" smtClean="0">
                <a:solidFill>
                  <a:schemeClr val="tx1"/>
                </a:solidFill>
                <a:latin typeface="+mn-lt"/>
                <a:ea typeface="+mn-ea"/>
                <a:cs typeface="+mn-cs"/>
              </a:rPr>
              <a:t>■ Present an overview of the major categories of packet traffic on the Internet and internets,</a:t>
            </a:r>
          </a:p>
          <a:p>
            <a:r>
              <a:rPr lang="en-US" sz="1200" kern="1200" baseline="0" dirty="0" smtClean="0">
                <a:solidFill>
                  <a:schemeClr val="tx1"/>
                </a:solidFill>
                <a:latin typeface="+mn-lt"/>
                <a:ea typeface="+mn-ea"/>
                <a:cs typeface="+mn-cs"/>
              </a:rPr>
              <a:t>including elastic, inelastic, and real-time traffic.</a:t>
            </a:r>
          </a:p>
          <a:p>
            <a:r>
              <a:rPr lang="en-US" sz="1200" kern="1200" baseline="0" dirty="0" smtClean="0">
                <a:solidFill>
                  <a:schemeClr val="tx1"/>
                </a:solidFill>
                <a:latin typeface="+mn-lt"/>
                <a:ea typeface="+mn-ea"/>
                <a:cs typeface="+mn-cs"/>
              </a:rPr>
              <a:t>■ Discuss the traffic demands placed on contemporary networks by big data, cloud</a:t>
            </a:r>
          </a:p>
          <a:p>
            <a:r>
              <a:rPr lang="en-US" sz="1200" kern="1200" baseline="0" dirty="0" smtClean="0">
                <a:solidFill>
                  <a:schemeClr val="tx1"/>
                </a:solidFill>
                <a:latin typeface="+mn-lt"/>
                <a:ea typeface="+mn-ea"/>
                <a:cs typeface="+mn-cs"/>
              </a:rPr>
              <a:t>computing, and mobile traffic.</a:t>
            </a:r>
          </a:p>
          <a:p>
            <a:r>
              <a:rPr lang="en-US" sz="1200" kern="1200" baseline="0" dirty="0" smtClean="0">
                <a:solidFill>
                  <a:schemeClr val="tx1"/>
                </a:solidFill>
                <a:latin typeface="+mn-lt"/>
                <a:ea typeface="+mn-ea"/>
                <a:cs typeface="+mn-cs"/>
              </a:rPr>
              <a:t>■ Explain the concept of quality of service.</a:t>
            </a:r>
          </a:p>
          <a:p>
            <a:r>
              <a:rPr lang="en-US" sz="1200" kern="1200" baseline="0" dirty="0" smtClean="0">
                <a:solidFill>
                  <a:schemeClr val="tx1"/>
                </a:solidFill>
                <a:latin typeface="+mn-lt"/>
                <a:ea typeface="+mn-ea"/>
                <a:cs typeface="+mn-cs"/>
              </a:rPr>
              <a:t>■ Explain the concept of quality of experience.</a:t>
            </a:r>
          </a:p>
          <a:p>
            <a:r>
              <a:rPr lang="en-US" sz="1200" kern="1200" baseline="0" dirty="0" smtClean="0">
                <a:solidFill>
                  <a:schemeClr val="tx1"/>
                </a:solidFill>
                <a:latin typeface="+mn-lt"/>
                <a:ea typeface="+mn-ea"/>
                <a:cs typeface="+mn-cs"/>
              </a:rPr>
              <a:t>■ Understand the essential elements of routing.</a:t>
            </a:r>
          </a:p>
          <a:p>
            <a:r>
              <a:rPr lang="en-US" sz="1200" kern="1200" baseline="0" dirty="0" smtClean="0">
                <a:solidFill>
                  <a:schemeClr val="tx1"/>
                </a:solidFill>
                <a:latin typeface="+mn-lt"/>
                <a:ea typeface="+mn-ea"/>
                <a:cs typeface="+mn-cs"/>
              </a:rPr>
              <a:t>■ Understand the effects of congestion and the types of techniques used for congestion</a:t>
            </a:r>
          </a:p>
          <a:p>
            <a:r>
              <a:rPr lang="en-US" sz="1200" kern="1200" baseline="0" dirty="0" smtClean="0">
                <a:solidFill>
                  <a:schemeClr val="tx1"/>
                </a:solidFill>
                <a:latin typeface="+mn-lt"/>
                <a:ea typeface="+mn-ea"/>
                <a:cs typeface="+mn-cs"/>
              </a:rPr>
              <a:t>control.</a:t>
            </a:r>
          </a:p>
          <a:p>
            <a:r>
              <a:rPr lang="en-US" sz="1200" kern="1200" baseline="0" dirty="0" smtClean="0">
                <a:solidFill>
                  <a:schemeClr val="tx1"/>
                </a:solidFill>
                <a:latin typeface="+mn-lt"/>
                <a:ea typeface="+mn-ea"/>
                <a:cs typeface="+mn-cs"/>
              </a:rPr>
              <a:t>■ Compare and contrast software-defined networking and network functions virtualization.</a:t>
            </a:r>
          </a:p>
        </p:txBody>
      </p:sp>
      <p:sp>
        <p:nvSpPr>
          <p:cNvPr id="4" name="Slide Number Placeholder 3"/>
          <p:cNvSpPr>
            <a:spLocks noGrp="1"/>
          </p:cNvSpPr>
          <p:nvPr>
            <p:ph type="sldNum" sz="quarter" idx="10"/>
          </p:nvPr>
        </p:nvSpPr>
        <p:spPr/>
        <p:txBody>
          <a:bodyPr/>
          <a:lstStyle/>
          <a:p>
            <a:fld id="{1DB6DCF5-9F7B-7C45-9A84-598DA3C95F13}" type="slidenum">
              <a:rPr lang="en-US" smtClean="0"/>
              <a:pPr/>
              <a:t>2</a:t>
            </a:fld>
            <a:endParaRPr lang="en-US"/>
          </a:p>
        </p:txBody>
      </p:sp>
    </p:spTree>
    <p:extLst>
      <p:ext uri="{BB962C8B-B14F-4D97-AF65-F5344CB8AC3E}">
        <p14:creationId xmlns:p14="http://schemas.microsoft.com/office/powerpoint/2010/main" val="3319415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get some feel for the networking requirements for a typical big data system, consider</a:t>
            </a:r>
          </a:p>
          <a:p>
            <a:r>
              <a:rPr lang="en-US" sz="1200" kern="1200" baseline="0" dirty="0" smtClean="0">
                <a:solidFill>
                  <a:schemeClr val="tx1"/>
                </a:solidFill>
                <a:latin typeface="+mn-lt"/>
                <a:ea typeface="+mn-ea"/>
                <a:cs typeface="+mn-cs"/>
              </a:rPr>
              <a:t>the example ecosystem of Figure 2.3 (compared to Figure 1.1 from Chapter 1).</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Key elements within the enterprise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Data warehouse:  The DW holds integrated data from multiple data sources,</a:t>
            </a:r>
          </a:p>
          <a:p>
            <a:r>
              <a:rPr lang="en-US" sz="1200" kern="1200" baseline="0" dirty="0" smtClean="0">
                <a:solidFill>
                  <a:schemeClr val="tx1"/>
                </a:solidFill>
                <a:latin typeface="+mn-lt"/>
                <a:ea typeface="+mn-ea"/>
                <a:cs typeface="+mn-cs"/>
              </a:rPr>
              <a:t>used for reporting and data analysis.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Data management servers: Large banks of servers serve multiple functions</a:t>
            </a:r>
          </a:p>
          <a:p>
            <a:r>
              <a:rPr lang="en-US" sz="1200" kern="1200" baseline="0" dirty="0" smtClean="0">
                <a:solidFill>
                  <a:schemeClr val="tx1"/>
                </a:solidFill>
                <a:latin typeface="+mn-lt"/>
                <a:ea typeface="+mn-ea"/>
                <a:cs typeface="+mn-cs"/>
              </a:rPr>
              <a:t>with respect to big data. The servers run data analysis applications, such</a:t>
            </a:r>
          </a:p>
          <a:p>
            <a:r>
              <a:rPr lang="en-US" sz="1200" kern="1200" baseline="0" dirty="0" smtClean="0">
                <a:solidFill>
                  <a:schemeClr val="tx1"/>
                </a:solidFill>
                <a:latin typeface="+mn-lt"/>
                <a:ea typeface="+mn-ea"/>
                <a:cs typeface="+mn-cs"/>
              </a:rPr>
              <a:t>as data integration tools and analytics tools. Other applications integrate and</a:t>
            </a:r>
          </a:p>
          <a:p>
            <a:r>
              <a:rPr lang="en-US" sz="1200" kern="1200" baseline="0" dirty="0" smtClean="0">
                <a:solidFill>
                  <a:schemeClr val="tx1"/>
                </a:solidFill>
                <a:latin typeface="+mn-lt"/>
                <a:ea typeface="+mn-ea"/>
                <a:cs typeface="+mn-cs"/>
              </a:rPr>
              <a:t>structure data from enterprise activity, such as financial data, point-of-sale</a:t>
            </a:r>
          </a:p>
          <a:p>
            <a:r>
              <a:rPr lang="en-US" sz="1200" kern="1200" baseline="0" dirty="0" smtClean="0">
                <a:solidFill>
                  <a:schemeClr val="tx1"/>
                </a:solidFill>
                <a:latin typeface="+mn-lt"/>
                <a:ea typeface="+mn-ea"/>
                <a:cs typeface="+mn-cs"/>
              </a:rPr>
              <a:t>data, and </a:t>
            </a:r>
            <a:r>
              <a:rPr lang="en-US" sz="1200" kern="1200" baseline="0" dirty="0" err="1" smtClean="0">
                <a:solidFill>
                  <a:schemeClr val="tx1"/>
                </a:solidFill>
                <a:latin typeface="+mn-lt"/>
                <a:ea typeface="+mn-ea"/>
                <a:cs typeface="+mn-cs"/>
              </a:rPr>
              <a:t>e</a:t>
            </a:r>
            <a:r>
              <a:rPr lang="en-US" sz="1200" kern="1200" baseline="0" dirty="0" smtClean="0">
                <a:solidFill>
                  <a:schemeClr val="tx1"/>
                </a:solidFill>
                <a:latin typeface="+mn-lt"/>
                <a:ea typeface="+mn-ea"/>
                <a:cs typeface="+mn-cs"/>
              </a:rPr>
              <a:t>-commerce activity.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Workstations / data processing systems: Other systems involved</a:t>
            </a:r>
          </a:p>
          <a:p>
            <a:r>
              <a:rPr lang="en-US" sz="1200" kern="1200" baseline="0" dirty="0" smtClean="0">
                <a:solidFill>
                  <a:schemeClr val="tx1"/>
                </a:solidFill>
                <a:latin typeface="+mn-lt"/>
                <a:ea typeface="+mn-ea"/>
                <a:cs typeface="+mn-cs"/>
              </a:rPr>
              <a:t>in the use of big data applications and in the generation of input to big data</a:t>
            </a:r>
          </a:p>
          <a:p>
            <a:r>
              <a:rPr lang="en-US" sz="1200" kern="1200" baseline="0" dirty="0" smtClean="0">
                <a:solidFill>
                  <a:schemeClr val="tx1"/>
                </a:solidFill>
                <a:latin typeface="+mn-lt"/>
                <a:ea typeface="+mn-ea"/>
                <a:cs typeface="+mn-cs"/>
              </a:rPr>
              <a:t>warehouses.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Network management server: One or more servers responsible for network</a:t>
            </a:r>
          </a:p>
          <a:p>
            <a:r>
              <a:rPr lang="en-US" sz="1200" kern="1200" baseline="0" dirty="0" smtClean="0">
                <a:solidFill>
                  <a:schemeClr val="tx1"/>
                </a:solidFill>
                <a:latin typeface="+mn-lt"/>
                <a:ea typeface="+mn-ea"/>
                <a:cs typeface="+mn-cs"/>
              </a:rPr>
              <a:t>management, control, and monitoring.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 shown in Figure 2.3 are other important network devices, including firewalls,</a:t>
            </a:r>
          </a:p>
          <a:p>
            <a:r>
              <a:rPr lang="en-US" sz="1200" kern="1200" baseline="0" dirty="0" smtClean="0">
                <a:solidFill>
                  <a:schemeClr val="tx1"/>
                </a:solidFill>
                <a:latin typeface="+mn-lt"/>
                <a:ea typeface="+mn-ea"/>
                <a:cs typeface="+mn-cs"/>
              </a:rPr>
              <a:t>intrusion detection/prevention systems (IDS/IPS), LAN switches, and routers.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enterprise network can involve multiple sites distributed regionally, nationally, or</a:t>
            </a:r>
          </a:p>
          <a:p>
            <a:r>
              <a:rPr lang="en-US" sz="1200" kern="1200" baseline="0" dirty="0" smtClean="0">
                <a:solidFill>
                  <a:schemeClr val="tx1"/>
                </a:solidFill>
                <a:latin typeface="+mn-lt"/>
                <a:ea typeface="+mn-ea"/>
                <a:cs typeface="+mn-cs"/>
              </a:rPr>
              <a:t>globally. In addition, depending on the nature of the big data system, an enterprise can</a:t>
            </a:r>
          </a:p>
          <a:p>
            <a:r>
              <a:rPr lang="en-US" sz="1200" kern="1200" baseline="0" dirty="0" smtClean="0">
                <a:solidFill>
                  <a:schemeClr val="tx1"/>
                </a:solidFill>
                <a:latin typeface="+mn-lt"/>
                <a:ea typeface="+mn-ea"/>
                <a:cs typeface="+mn-cs"/>
              </a:rPr>
              <a:t>receive data from other enterprise servers, from dispersed sensors and other devices</a:t>
            </a:r>
          </a:p>
          <a:p>
            <a:r>
              <a:rPr lang="en-US" sz="1200" kern="1200" baseline="0" dirty="0" smtClean="0">
                <a:solidFill>
                  <a:schemeClr val="tx1"/>
                </a:solidFill>
                <a:latin typeface="+mn-lt"/>
                <a:ea typeface="+mn-ea"/>
                <a:cs typeface="+mn-cs"/>
              </a:rPr>
              <a:t> in an Internet of Things, in addition to multimedia content from content delivery</a:t>
            </a:r>
          </a:p>
          <a:p>
            <a:r>
              <a:rPr lang="en-US" sz="1200" kern="1200" baseline="0" dirty="0" smtClean="0">
                <a:solidFill>
                  <a:schemeClr val="tx1"/>
                </a:solidFill>
                <a:latin typeface="+mn-lt"/>
                <a:ea typeface="+mn-ea"/>
                <a:cs typeface="+mn-cs"/>
              </a:rPr>
              <a:t>networks.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11</a:t>
            </a:fld>
            <a:endParaRPr lang="en-US"/>
          </a:p>
        </p:txBody>
      </p:sp>
    </p:spTree>
    <p:extLst>
      <p:ext uri="{BB962C8B-B14F-4D97-AF65-F5344CB8AC3E}">
        <p14:creationId xmlns:p14="http://schemas.microsoft.com/office/powerpoint/2010/main" val="2078417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networking environment for big data is complex. The impact of big data on an</a:t>
            </a:r>
          </a:p>
          <a:p>
            <a:r>
              <a:rPr lang="en-US" sz="1200" kern="1200" baseline="0" dirty="0" smtClean="0">
                <a:solidFill>
                  <a:schemeClr val="tx1"/>
                </a:solidFill>
                <a:latin typeface="+mn-lt"/>
                <a:ea typeface="+mn-ea"/>
                <a:cs typeface="+mn-cs"/>
              </a:rPr>
              <a:t>enterprise’s networking infrastructure is driven by the so-called three </a:t>
            </a:r>
            <a:r>
              <a:rPr lang="en-US" sz="1200" b="1" kern="1200" baseline="0" dirty="0" smtClean="0">
                <a:solidFill>
                  <a:schemeClr val="tx1"/>
                </a:solidFill>
                <a:latin typeface="+mn-lt"/>
                <a:ea typeface="+mn-ea"/>
                <a:cs typeface="+mn-cs"/>
              </a:rPr>
              <a:t>V ’</a:t>
            </a:r>
            <a:r>
              <a:rPr lang="en-US" sz="1200" b="1" kern="1200" baseline="0" dirty="0" err="1" smtClean="0">
                <a:solidFill>
                  <a:schemeClr val="tx1"/>
                </a:solidFill>
                <a:latin typeface="+mn-lt"/>
                <a:ea typeface="+mn-ea"/>
                <a:cs typeface="+mn-cs"/>
              </a:rPr>
              <a:t>s</a:t>
            </a:r>
            <a:r>
              <a:rPr lang="en-US" sz="1200" b="1"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  Volume (growing amounts of data)</a:t>
            </a:r>
          </a:p>
          <a:p>
            <a:r>
              <a:rPr lang="en-US" sz="1200" kern="1200" baseline="0" dirty="0" smtClean="0">
                <a:solidFill>
                  <a:schemeClr val="tx1"/>
                </a:solidFill>
                <a:latin typeface="+mn-lt"/>
                <a:ea typeface="+mn-ea"/>
                <a:cs typeface="+mn-cs"/>
              </a:rPr>
              <a:t>■ Velocity (increasing speed in storing and reading data)</a:t>
            </a:r>
          </a:p>
          <a:p>
            <a:r>
              <a:rPr lang="en-US" sz="1200" kern="1200" baseline="0" dirty="0" smtClean="0">
                <a:solidFill>
                  <a:schemeClr val="tx1"/>
                </a:solidFill>
                <a:latin typeface="+mn-lt"/>
                <a:ea typeface="+mn-ea"/>
                <a:cs typeface="+mn-cs"/>
              </a:rPr>
              <a:t>■  Variability (growing number of data types and sources)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12</a:t>
            </a:fld>
            <a:endParaRPr lang="en-US"/>
          </a:p>
        </p:txBody>
      </p:sp>
    </p:spTree>
    <p:extLst>
      <p:ext uri="{BB962C8B-B14F-4D97-AF65-F5344CB8AC3E}">
        <p14:creationId xmlns:p14="http://schemas.microsoft.com/office/powerpoint/2010/main" val="408389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Based on a Network World 2014 white paper, areas of concern include the following</a:t>
            </a:r>
          </a:p>
          <a:p>
            <a:r>
              <a:rPr lang="en-US" sz="1200" kern="1200" baseline="0" dirty="0" smtClean="0">
                <a:solidFill>
                  <a:schemeClr val="tx1"/>
                </a:solidFill>
                <a:latin typeface="+mn-lt"/>
                <a:ea typeface="+mn-ea"/>
                <a:cs typeface="+mn-cs"/>
              </a:rPr>
              <a:t>[NETW14]:</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Network capacity:  Running big data analytics requires a lot of capacity on</a:t>
            </a:r>
          </a:p>
          <a:p>
            <a:r>
              <a:rPr lang="en-US" sz="1200" kern="1200" baseline="0" dirty="0" smtClean="0">
                <a:solidFill>
                  <a:schemeClr val="tx1"/>
                </a:solidFill>
                <a:latin typeface="+mn-lt"/>
                <a:ea typeface="+mn-ea"/>
                <a:cs typeface="+mn-cs"/>
              </a:rPr>
              <a:t>its own; the issue is magnified when big data and day-to-day application traffic</a:t>
            </a:r>
          </a:p>
          <a:p>
            <a:r>
              <a:rPr lang="en-US" sz="1200" kern="1200" baseline="0" dirty="0" smtClean="0">
                <a:solidFill>
                  <a:schemeClr val="tx1"/>
                </a:solidFill>
                <a:latin typeface="+mn-lt"/>
                <a:ea typeface="+mn-ea"/>
                <a:cs typeface="+mn-cs"/>
              </a:rPr>
              <a:t>are combined over an enterprise network.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Latency: The real or near-real-time nature of big data demands a network</a:t>
            </a:r>
          </a:p>
          <a:p>
            <a:r>
              <a:rPr lang="en-US" sz="1200" kern="1200" baseline="0" dirty="0" smtClean="0">
                <a:solidFill>
                  <a:schemeClr val="tx1"/>
                </a:solidFill>
                <a:latin typeface="+mn-lt"/>
                <a:ea typeface="+mn-ea"/>
                <a:cs typeface="+mn-cs"/>
              </a:rPr>
              <a:t>architecture with consistent low latency to achieve optimal performance.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Storage capacity: Massive amounts of highly scalable storage are required</a:t>
            </a:r>
          </a:p>
          <a:p>
            <a:r>
              <a:rPr lang="en-US" sz="1200" kern="1200" baseline="0" dirty="0" smtClean="0">
                <a:solidFill>
                  <a:schemeClr val="tx1"/>
                </a:solidFill>
                <a:latin typeface="+mn-lt"/>
                <a:ea typeface="+mn-ea"/>
                <a:cs typeface="+mn-cs"/>
              </a:rPr>
              <a:t>to address the insatiable appetite of big data, yet these resources must be</a:t>
            </a:r>
          </a:p>
          <a:p>
            <a:r>
              <a:rPr lang="en-US" sz="1200" kern="1200" baseline="0" dirty="0" smtClean="0">
                <a:solidFill>
                  <a:schemeClr val="tx1"/>
                </a:solidFill>
                <a:latin typeface="+mn-lt"/>
                <a:ea typeface="+mn-ea"/>
                <a:cs typeface="+mn-cs"/>
              </a:rPr>
              <a:t>flexible enough to handle many different data formats and traffic loads.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Processing: Big data can add significant pressure on computational,</a:t>
            </a:r>
          </a:p>
          <a:p>
            <a:r>
              <a:rPr lang="en-US" sz="1200" kern="1200" baseline="0" dirty="0" smtClean="0">
                <a:solidFill>
                  <a:schemeClr val="tx1"/>
                </a:solidFill>
                <a:latin typeface="+mn-lt"/>
                <a:ea typeface="+mn-ea"/>
                <a:cs typeface="+mn-cs"/>
              </a:rPr>
              <a:t>memory, and storage systems, which, if not properly addressed, can negatively</a:t>
            </a:r>
          </a:p>
          <a:p>
            <a:r>
              <a:rPr lang="en-US" sz="1200" kern="1200" baseline="0" dirty="0" smtClean="0">
                <a:solidFill>
                  <a:schemeClr val="tx1"/>
                </a:solidFill>
                <a:latin typeface="+mn-lt"/>
                <a:ea typeface="+mn-ea"/>
                <a:cs typeface="+mn-cs"/>
              </a:rPr>
              <a:t>impact operational efficiency.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Secure data access: Big data projects combine sensitive information from</a:t>
            </a:r>
          </a:p>
          <a:p>
            <a:r>
              <a:rPr lang="en-US" sz="1200" kern="1200" baseline="0" dirty="0" smtClean="0">
                <a:solidFill>
                  <a:schemeClr val="tx1"/>
                </a:solidFill>
                <a:latin typeface="+mn-lt"/>
                <a:ea typeface="+mn-ea"/>
                <a:cs typeface="+mn-cs"/>
              </a:rPr>
              <a:t>many sources like customer transactions, GPS coordinates, video streams, and</a:t>
            </a:r>
          </a:p>
          <a:p>
            <a:r>
              <a:rPr lang="en-US" sz="1200" kern="1200" baseline="0" dirty="0" smtClean="0">
                <a:solidFill>
                  <a:schemeClr val="tx1"/>
                </a:solidFill>
                <a:latin typeface="+mn-lt"/>
                <a:ea typeface="+mn-ea"/>
                <a:cs typeface="+mn-cs"/>
              </a:rPr>
              <a:t>so on, which must be protected from unauthorized access.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13</a:t>
            </a:fld>
            <a:endParaRPr lang="en-US"/>
          </a:p>
        </p:txBody>
      </p:sp>
    </p:spTree>
    <p:extLst>
      <p:ext uri="{BB962C8B-B14F-4D97-AF65-F5344CB8AC3E}">
        <p14:creationId xmlns:p14="http://schemas.microsoft.com/office/powerpoint/2010/main" val="2500221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with big data installations, cloud computing presents imposing challenges for</a:t>
            </a:r>
          </a:p>
          <a:p>
            <a:r>
              <a:rPr lang="en-US" sz="1200" kern="1200" baseline="0" dirty="0" smtClean="0">
                <a:solidFill>
                  <a:schemeClr val="tx1"/>
                </a:solidFill>
                <a:latin typeface="+mn-lt"/>
                <a:ea typeface="+mn-ea"/>
                <a:cs typeface="+mn-cs"/>
              </a:rPr>
              <a:t>effective and efficient flow of traffic through networks. It will be helpful in this regard</a:t>
            </a:r>
          </a:p>
          <a:p>
            <a:r>
              <a:rPr lang="en-US" sz="1200" kern="1200" baseline="0" dirty="0" smtClean="0">
                <a:solidFill>
                  <a:schemeClr val="tx1"/>
                </a:solidFill>
                <a:latin typeface="+mn-lt"/>
                <a:ea typeface="+mn-ea"/>
                <a:cs typeface="+mn-cs"/>
              </a:rPr>
              <a:t>to consider the cloud network model developed by ITU-T, and shown in Figure 2.4</a:t>
            </a:r>
          </a:p>
          <a:p>
            <a:r>
              <a:rPr lang="en-US" sz="1200" kern="1200" baseline="0" dirty="0" smtClean="0">
                <a:solidFill>
                  <a:schemeClr val="tx1"/>
                </a:solidFill>
                <a:latin typeface="+mn-lt"/>
                <a:ea typeface="+mn-ea"/>
                <a:cs typeface="+mn-cs"/>
              </a:rPr>
              <a:t>[ITUT12]. This figure indicates the scope of network concerns for cloud network and</a:t>
            </a:r>
          </a:p>
          <a:p>
            <a:r>
              <a:rPr lang="en-US" sz="1200" kern="1200" baseline="0" dirty="0" smtClean="0">
                <a:solidFill>
                  <a:schemeClr val="tx1"/>
                </a:solidFill>
                <a:latin typeface="+mn-lt"/>
                <a:ea typeface="+mn-ea"/>
                <a:cs typeface="+mn-cs"/>
              </a:rPr>
              <a:t>service providers and for cloud service users.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cloud service provider maintains one or more local or regional cloud infrastructures.</a:t>
            </a:r>
          </a:p>
          <a:p>
            <a:r>
              <a:rPr lang="en-US" sz="1200" kern="1200" baseline="0" dirty="0" smtClean="0">
                <a:solidFill>
                  <a:schemeClr val="tx1"/>
                </a:solidFill>
                <a:latin typeface="+mn-lt"/>
                <a:ea typeface="+mn-ea"/>
                <a:cs typeface="+mn-cs"/>
              </a:rPr>
              <a:t>An </a:t>
            </a:r>
            <a:r>
              <a:rPr lang="en-US" sz="1200" kern="1200" baseline="0" dirty="0" err="1" smtClean="0">
                <a:solidFill>
                  <a:schemeClr val="tx1"/>
                </a:solidFill>
                <a:latin typeface="+mn-lt"/>
                <a:ea typeface="+mn-ea"/>
                <a:cs typeface="+mn-cs"/>
              </a:rPr>
              <a:t>intracloud</a:t>
            </a:r>
            <a:r>
              <a:rPr lang="en-US" sz="1200" kern="1200" baseline="0" dirty="0" smtClean="0">
                <a:solidFill>
                  <a:schemeClr val="tx1"/>
                </a:solidFill>
                <a:latin typeface="+mn-lt"/>
                <a:ea typeface="+mn-ea"/>
                <a:cs typeface="+mn-cs"/>
              </a:rPr>
              <a:t> network connects the elements of the infrastructure, including database</a:t>
            </a:r>
          </a:p>
          <a:p>
            <a:r>
              <a:rPr lang="en-US" sz="1200" kern="1200" baseline="0" dirty="0" smtClean="0">
                <a:solidFill>
                  <a:schemeClr val="tx1"/>
                </a:solidFill>
                <a:latin typeface="+mn-lt"/>
                <a:ea typeface="+mn-ea"/>
                <a:cs typeface="+mn-cs"/>
              </a:rPr>
              <a:t>servers, storage arrays, and other servers (for example, firewalls, load balancers,</a:t>
            </a:r>
          </a:p>
          <a:p>
            <a:r>
              <a:rPr lang="en-US" sz="1200" kern="1200" baseline="0" dirty="0" smtClean="0">
                <a:solidFill>
                  <a:schemeClr val="tx1"/>
                </a:solidFill>
                <a:latin typeface="+mn-lt"/>
                <a:ea typeface="+mn-ea"/>
                <a:cs typeface="+mn-cs"/>
              </a:rPr>
              <a:t>application acceleration devices, and IDS/IPS). The </a:t>
            </a:r>
            <a:r>
              <a:rPr lang="en-US" sz="1200" kern="1200" baseline="0" dirty="0" err="1" smtClean="0">
                <a:solidFill>
                  <a:schemeClr val="tx1"/>
                </a:solidFill>
                <a:latin typeface="+mn-lt"/>
                <a:ea typeface="+mn-ea"/>
                <a:cs typeface="+mn-cs"/>
              </a:rPr>
              <a:t>intracloud</a:t>
            </a:r>
            <a:r>
              <a:rPr lang="en-US" sz="1200" kern="1200" baseline="0" dirty="0" smtClean="0">
                <a:solidFill>
                  <a:schemeClr val="tx1"/>
                </a:solidFill>
                <a:latin typeface="+mn-lt"/>
                <a:ea typeface="+mn-ea"/>
                <a:cs typeface="+mn-cs"/>
              </a:rPr>
              <a:t> network will likely</a:t>
            </a:r>
          </a:p>
          <a:p>
            <a:r>
              <a:rPr lang="en-US" sz="1200" kern="1200" baseline="0" dirty="0" smtClean="0">
                <a:solidFill>
                  <a:schemeClr val="tx1"/>
                </a:solidFill>
                <a:latin typeface="+mn-lt"/>
                <a:ea typeface="+mn-ea"/>
                <a:cs typeface="+mn-cs"/>
              </a:rPr>
              <a:t>include a number of LANs interconnected with IP routers. Within the infrastructure,</a:t>
            </a:r>
          </a:p>
          <a:p>
            <a:r>
              <a:rPr lang="en-US" sz="1200" kern="1200" baseline="0" dirty="0" smtClean="0">
                <a:solidFill>
                  <a:schemeClr val="tx1"/>
                </a:solidFill>
                <a:latin typeface="+mn-lt"/>
                <a:ea typeface="+mn-ea"/>
                <a:cs typeface="+mn-cs"/>
              </a:rPr>
              <a:t>database servers are organized as a cluster of virtual machines , providing</a:t>
            </a:r>
          </a:p>
          <a:p>
            <a:r>
              <a:rPr lang="en-US" sz="1200" kern="1200" baseline="0" dirty="0" smtClean="0">
                <a:solidFill>
                  <a:schemeClr val="tx1"/>
                </a:solidFill>
                <a:latin typeface="+mn-lt"/>
                <a:ea typeface="+mn-ea"/>
                <a:cs typeface="+mn-cs"/>
              </a:rPr>
              <a:t>virtualized, isolated computing environments for different users.</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Intercloud</a:t>
            </a:r>
            <a:r>
              <a:rPr lang="en-US" sz="1200" kern="1200" baseline="0" dirty="0" smtClean="0">
                <a:solidFill>
                  <a:schemeClr val="tx1"/>
                </a:solidFill>
                <a:latin typeface="+mn-lt"/>
                <a:ea typeface="+mn-ea"/>
                <a:cs typeface="+mn-cs"/>
              </a:rPr>
              <a:t> networks interconnect cloud infrastructures together. These cloud</a:t>
            </a:r>
          </a:p>
          <a:p>
            <a:r>
              <a:rPr lang="en-US" sz="1200" kern="1200" baseline="0" dirty="0" smtClean="0">
                <a:solidFill>
                  <a:schemeClr val="tx1"/>
                </a:solidFill>
                <a:latin typeface="+mn-lt"/>
                <a:ea typeface="+mn-ea"/>
                <a:cs typeface="+mn-cs"/>
              </a:rPr>
              <a:t>infrastructures may be owned by the same cloud provider or by different ones. Finally,</a:t>
            </a:r>
          </a:p>
          <a:p>
            <a:r>
              <a:rPr lang="en-US" sz="1200" kern="1200" baseline="0" dirty="0" smtClean="0">
                <a:solidFill>
                  <a:schemeClr val="tx1"/>
                </a:solidFill>
                <a:latin typeface="+mn-lt"/>
                <a:ea typeface="+mn-ea"/>
                <a:cs typeface="+mn-cs"/>
              </a:rPr>
              <a:t>a core transport network is used by customers to access and consume cloud services</a:t>
            </a:r>
          </a:p>
          <a:p>
            <a:r>
              <a:rPr lang="en-US" sz="1200" kern="1200" baseline="0" dirty="0" smtClean="0">
                <a:solidFill>
                  <a:schemeClr val="tx1"/>
                </a:solidFill>
                <a:latin typeface="+mn-lt"/>
                <a:ea typeface="+mn-ea"/>
                <a:cs typeface="+mn-cs"/>
              </a:rPr>
              <a:t>deployed within the cloud provider’s data center.</a:t>
            </a:r>
          </a:p>
          <a:p>
            <a:r>
              <a:rPr lang="en-US" sz="1200" kern="1200" baseline="0" dirty="0" smtClean="0">
                <a:solidFill>
                  <a:schemeClr val="tx1"/>
                </a:solidFill>
                <a:latin typeface="+mn-lt"/>
                <a:ea typeface="+mn-ea"/>
                <a:cs typeface="+mn-cs"/>
              </a:rPr>
              <a:t>Also depicted in Figure 2.4 are two categories of operations support system (OSS):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Network OSS:  The traditional OSS is a system dedicated to providers of telecommunication</a:t>
            </a:r>
          </a:p>
          <a:p>
            <a:r>
              <a:rPr lang="en-US" sz="1200" kern="1200" baseline="0" dirty="0" smtClean="0">
                <a:solidFill>
                  <a:schemeClr val="tx1"/>
                </a:solidFill>
                <a:latin typeface="+mn-lt"/>
                <a:ea typeface="+mn-ea"/>
                <a:cs typeface="+mn-cs"/>
              </a:rPr>
              <a:t>services. The processes supported by a network OSS include</a:t>
            </a:r>
          </a:p>
          <a:p>
            <a:r>
              <a:rPr lang="en-US" sz="1200" kern="1200" baseline="0" dirty="0" smtClean="0">
                <a:solidFill>
                  <a:schemeClr val="tx1"/>
                </a:solidFill>
                <a:latin typeface="+mn-lt"/>
                <a:ea typeface="+mn-ea"/>
                <a:cs typeface="+mn-cs"/>
              </a:rPr>
              <a:t>service management and maintenance of the network inventory, configuration</a:t>
            </a:r>
          </a:p>
          <a:p>
            <a:r>
              <a:rPr lang="en-US" sz="1200" kern="1200" baseline="0" dirty="0" smtClean="0">
                <a:solidFill>
                  <a:schemeClr val="tx1"/>
                </a:solidFill>
                <a:latin typeface="+mn-lt"/>
                <a:ea typeface="+mn-ea"/>
                <a:cs typeface="+mn-cs"/>
              </a:rPr>
              <a:t>of particular network components, and fault management.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Cloud OSS:  OSS of cloud infrastructure is the system dedicated to providers</a:t>
            </a:r>
          </a:p>
          <a:p>
            <a:r>
              <a:rPr lang="en-US" sz="1200" kern="1200" baseline="0" dirty="0" smtClean="0">
                <a:solidFill>
                  <a:schemeClr val="tx1"/>
                </a:solidFill>
                <a:latin typeface="+mn-lt"/>
                <a:ea typeface="+mn-ea"/>
                <a:cs typeface="+mn-cs"/>
              </a:rPr>
              <a:t>of cloud computing services. Cloud OSS supports processes for the maintenance,</a:t>
            </a:r>
          </a:p>
          <a:p>
            <a:r>
              <a:rPr lang="en-US" sz="1200" kern="1200" baseline="0" dirty="0" smtClean="0">
                <a:solidFill>
                  <a:schemeClr val="tx1"/>
                </a:solidFill>
                <a:latin typeface="+mn-lt"/>
                <a:ea typeface="+mn-ea"/>
                <a:cs typeface="+mn-cs"/>
              </a:rPr>
              <a:t>monitoring, and configuration of cloud resources.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14</a:t>
            </a:fld>
            <a:endParaRPr lang="en-US"/>
          </a:p>
        </p:txBody>
      </p:sp>
    </p:spTree>
    <p:extLst>
      <p:ext uri="{BB962C8B-B14F-4D97-AF65-F5344CB8AC3E}">
        <p14:creationId xmlns:p14="http://schemas.microsoft.com/office/powerpoint/2010/main" val="2538272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These three network components (</a:t>
            </a:r>
            <a:r>
              <a:rPr lang="en-US" sz="1200" kern="1200" baseline="0" dirty="0" err="1" smtClean="0">
                <a:solidFill>
                  <a:schemeClr val="tx1"/>
                </a:solidFill>
                <a:latin typeface="+mn-lt"/>
                <a:ea typeface="+mn-ea"/>
                <a:cs typeface="+mn-cs"/>
              </a:rPr>
              <a:t>intracloud</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intercloud</a:t>
            </a:r>
            <a:r>
              <a:rPr lang="en-US" sz="1200" kern="1200" baseline="0" dirty="0" smtClean="0">
                <a:solidFill>
                  <a:schemeClr val="tx1"/>
                </a:solidFill>
                <a:latin typeface="+mn-lt"/>
                <a:ea typeface="+mn-ea"/>
                <a:cs typeface="+mn-cs"/>
              </a:rPr>
              <a:t>, core), together with the</a:t>
            </a:r>
          </a:p>
          <a:p>
            <a:r>
              <a:rPr lang="en-US" sz="1200" kern="1200" baseline="0" dirty="0" smtClean="0">
                <a:solidFill>
                  <a:schemeClr val="tx1"/>
                </a:solidFill>
                <a:latin typeface="+mn-lt"/>
                <a:ea typeface="+mn-ea"/>
                <a:cs typeface="+mn-cs"/>
              </a:rPr>
              <a:t>OSS components, are the foundation of cloud services composition and delivery.</a:t>
            </a:r>
          </a:p>
          <a:p>
            <a:r>
              <a:rPr lang="en-US" sz="1200" kern="1200" baseline="0" dirty="0" smtClean="0">
                <a:solidFill>
                  <a:schemeClr val="tx1"/>
                </a:solidFill>
                <a:latin typeface="+mn-lt"/>
                <a:ea typeface="+mn-ea"/>
                <a:cs typeface="+mn-cs"/>
              </a:rPr>
              <a:t>The ITU-T Focus Group on Cloud Computing Technical Report [ITUT12] lists the</a:t>
            </a:r>
          </a:p>
          <a:p>
            <a:r>
              <a:rPr lang="en-US" sz="1200" kern="1200" baseline="0" dirty="0" smtClean="0">
                <a:solidFill>
                  <a:schemeClr val="tx1"/>
                </a:solidFill>
                <a:latin typeface="+mn-lt"/>
                <a:ea typeface="+mn-ea"/>
                <a:cs typeface="+mn-cs"/>
              </a:rPr>
              <a:t>following functional requirements for this network capability: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Scalability:  Networks must be able to scale easily to meet the demands of</a:t>
            </a:r>
          </a:p>
          <a:p>
            <a:r>
              <a:rPr lang="en-US" sz="1200" kern="1200" baseline="0" dirty="0" smtClean="0">
                <a:solidFill>
                  <a:schemeClr val="tx1"/>
                </a:solidFill>
                <a:latin typeface="+mn-lt"/>
                <a:ea typeface="+mn-ea"/>
                <a:cs typeface="+mn-cs"/>
              </a:rPr>
              <a:t>moving from current cloud infrastructures of hundreds or a few thousand</a:t>
            </a:r>
          </a:p>
          <a:p>
            <a:r>
              <a:rPr lang="en-US" sz="1200" kern="1200" baseline="0" dirty="0" smtClean="0">
                <a:solidFill>
                  <a:schemeClr val="tx1"/>
                </a:solidFill>
                <a:latin typeface="+mn-lt"/>
                <a:ea typeface="+mn-ea"/>
                <a:cs typeface="+mn-cs"/>
              </a:rPr>
              <a:t>servers to networks of tens or even hundreds of thousands of servers. This</a:t>
            </a:r>
          </a:p>
          <a:p>
            <a:r>
              <a:rPr lang="en-US" sz="1200" kern="1200" baseline="0" dirty="0" smtClean="0">
                <a:solidFill>
                  <a:schemeClr val="tx1"/>
                </a:solidFill>
                <a:latin typeface="+mn-lt"/>
                <a:ea typeface="+mn-ea"/>
                <a:cs typeface="+mn-cs"/>
              </a:rPr>
              <a:t>scaling presents challenges in areas such as addressing, routing, and congestion</a:t>
            </a:r>
          </a:p>
          <a:p>
            <a:r>
              <a:rPr lang="en-US" sz="1200" kern="1200" baseline="0" dirty="0" smtClean="0">
                <a:solidFill>
                  <a:schemeClr val="tx1"/>
                </a:solidFill>
                <a:latin typeface="+mn-lt"/>
                <a:ea typeface="+mn-ea"/>
                <a:cs typeface="+mn-cs"/>
              </a:rPr>
              <a:t>control.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Performance: Traffic in both big data installations and cloud provider</a:t>
            </a:r>
          </a:p>
          <a:p>
            <a:r>
              <a:rPr lang="en-US" sz="1200" kern="1200" baseline="0" dirty="0" smtClean="0">
                <a:solidFill>
                  <a:schemeClr val="tx1"/>
                </a:solidFill>
                <a:latin typeface="+mn-lt"/>
                <a:ea typeface="+mn-ea"/>
                <a:cs typeface="+mn-cs"/>
              </a:rPr>
              <a:t>networks is unpredictable and quite variable [KAND12]. There are sustained</a:t>
            </a:r>
          </a:p>
          <a:p>
            <a:r>
              <a:rPr lang="en-US" sz="1200" kern="1200" baseline="0" dirty="0" smtClean="0">
                <a:solidFill>
                  <a:schemeClr val="tx1"/>
                </a:solidFill>
                <a:latin typeface="+mn-lt"/>
                <a:ea typeface="+mn-ea"/>
                <a:cs typeface="+mn-cs"/>
              </a:rPr>
              <a:t>spikes between nearby servers within the same rack and intermittent heavy traffic</a:t>
            </a:r>
          </a:p>
          <a:p>
            <a:r>
              <a:rPr lang="en-US" sz="1200" kern="1200" baseline="0" dirty="0" smtClean="0">
                <a:solidFill>
                  <a:schemeClr val="tx1"/>
                </a:solidFill>
                <a:latin typeface="+mn-lt"/>
                <a:ea typeface="+mn-ea"/>
                <a:cs typeface="+mn-cs"/>
              </a:rPr>
              <a:t>with a single source server and multiple destination servers. </a:t>
            </a:r>
            <a:r>
              <a:rPr lang="en-US" sz="1200" kern="1200" baseline="0" dirty="0" err="1" smtClean="0">
                <a:solidFill>
                  <a:schemeClr val="tx1"/>
                </a:solidFill>
                <a:latin typeface="+mn-lt"/>
                <a:ea typeface="+mn-ea"/>
                <a:cs typeface="+mn-cs"/>
              </a:rPr>
              <a:t>Intracloud</a:t>
            </a:r>
            <a:r>
              <a:rPr lang="en-US" sz="1200" kern="1200" baseline="0" dirty="0" smtClean="0">
                <a:solidFill>
                  <a:schemeClr val="tx1"/>
                </a:solidFill>
                <a:latin typeface="+mn-lt"/>
                <a:ea typeface="+mn-ea"/>
                <a:cs typeface="+mn-cs"/>
              </a:rPr>
              <a:t> networks</a:t>
            </a:r>
          </a:p>
          <a:p>
            <a:r>
              <a:rPr lang="en-US" sz="1200" kern="1200" baseline="0" dirty="0" smtClean="0">
                <a:solidFill>
                  <a:schemeClr val="tx1"/>
                </a:solidFill>
                <a:latin typeface="+mn-lt"/>
                <a:ea typeface="+mn-ea"/>
                <a:cs typeface="+mn-cs"/>
              </a:rPr>
              <a:t>need to provide reliable high-speed direct (logical point-to-point) communications</a:t>
            </a:r>
          </a:p>
          <a:p>
            <a:r>
              <a:rPr lang="en-US" sz="1200" kern="1200" baseline="0" dirty="0" smtClean="0">
                <a:solidFill>
                  <a:schemeClr val="tx1"/>
                </a:solidFill>
                <a:latin typeface="+mn-lt"/>
                <a:ea typeface="+mn-ea"/>
                <a:cs typeface="+mn-cs"/>
              </a:rPr>
              <a:t>between servers with congestion-free links, and uniform capacity between</a:t>
            </a:r>
          </a:p>
          <a:p>
            <a:r>
              <a:rPr lang="en-US" sz="1200" kern="1200" baseline="0" dirty="0" smtClean="0">
                <a:solidFill>
                  <a:schemeClr val="tx1"/>
                </a:solidFill>
                <a:latin typeface="+mn-lt"/>
                <a:ea typeface="+mn-ea"/>
                <a:cs typeface="+mn-cs"/>
              </a:rPr>
              <a:t>any two arbitrary servers within the data center. The ITU-T report concludes</a:t>
            </a:r>
          </a:p>
          <a:p>
            <a:r>
              <a:rPr lang="en-US" sz="1200" kern="1200" baseline="0" dirty="0" smtClean="0">
                <a:solidFill>
                  <a:schemeClr val="tx1"/>
                </a:solidFill>
                <a:latin typeface="+mn-lt"/>
                <a:ea typeface="+mn-ea"/>
                <a:cs typeface="+mn-cs"/>
              </a:rPr>
              <a:t>that the current three-tier topology (access, aggregation, and core) used in data</a:t>
            </a:r>
          </a:p>
          <a:p>
            <a:r>
              <a:rPr lang="en-US" sz="1200" kern="1200" baseline="0" dirty="0" smtClean="0">
                <a:solidFill>
                  <a:schemeClr val="tx1"/>
                </a:solidFill>
                <a:latin typeface="+mn-lt"/>
                <a:ea typeface="+mn-ea"/>
                <a:cs typeface="+mn-cs"/>
              </a:rPr>
              <a:t>centers is not well adapted to provide these requirements. A more flexible and</a:t>
            </a:r>
          </a:p>
          <a:p>
            <a:r>
              <a:rPr lang="en-US" sz="1200" kern="1200" baseline="0" dirty="0" smtClean="0">
                <a:solidFill>
                  <a:schemeClr val="tx1"/>
                </a:solidFill>
                <a:latin typeface="+mn-lt"/>
                <a:ea typeface="+mn-ea"/>
                <a:cs typeface="+mn-cs"/>
              </a:rPr>
              <a:t>dynamic control of data flows, in addition to virtualization of network devices,</a:t>
            </a:r>
          </a:p>
          <a:p>
            <a:r>
              <a:rPr lang="en-US" sz="1200" kern="1200" baseline="0" dirty="0" smtClean="0">
                <a:solidFill>
                  <a:schemeClr val="tx1"/>
                </a:solidFill>
                <a:latin typeface="+mn-lt"/>
                <a:ea typeface="+mn-ea"/>
                <a:cs typeface="+mn-cs"/>
              </a:rPr>
              <a:t>provides a better foundation for providing the desired quality of service.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Agility and flexibility : The cloud-based data center needs to be able to respond</a:t>
            </a:r>
          </a:p>
          <a:p>
            <a:r>
              <a:rPr lang="en-US" sz="1200" kern="1200" baseline="0" dirty="0" smtClean="0">
                <a:solidFill>
                  <a:schemeClr val="tx1"/>
                </a:solidFill>
                <a:latin typeface="+mn-lt"/>
                <a:ea typeface="+mn-ea"/>
                <a:cs typeface="+mn-cs"/>
              </a:rPr>
              <a:t>and manage the highly dynamic nature of cloud resource utilization.</a:t>
            </a:r>
          </a:p>
          <a:p>
            <a:r>
              <a:rPr lang="en-US" sz="1200" kern="1200" baseline="0" dirty="0" smtClean="0">
                <a:solidFill>
                  <a:schemeClr val="tx1"/>
                </a:solidFill>
                <a:latin typeface="+mn-lt"/>
                <a:ea typeface="+mn-ea"/>
                <a:cs typeface="+mn-cs"/>
              </a:rPr>
              <a:t>This includes the ability to adapt to virtual machine mobility and to provide</a:t>
            </a:r>
          </a:p>
          <a:p>
            <a:r>
              <a:rPr lang="en-US" sz="1200" kern="1200" baseline="0" dirty="0" smtClean="0">
                <a:solidFill>
                  <a:schemeClr val="tx1"/>
                </a:solidFill>
                <a:latin typeface="+mn-lt"/>
                <a:ea typeface="+mn-ea"/>
                <a:cs typeface="+mn-cs"/>
              </a:rPr>
              <a:t>fine-grained control of flows routing through the data center.</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15</a:t>
            </a:fld>
            <a:endParaRPr lang="en-US"/>
          </a:p>
        </p:txBody>
      </p:sp>
    </p:spTree>
    <p:extLst>
      <p:ext uri="{BB962C8B-B14F-4D97-AF65-F5344CB8AC3E}">
        <p14:creationId xmlns:p14="http://schemas.microsoft.com/office/powerpoint/2010/main" val="2550363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first rush to wireless was for voice. Now, the attention is on data; some wireless</a:t>
            </a:r>
          </a:p>
          <a:p>
            <a:r>
              <a:rPr lang="en-US" sz="1200" kern="1200" baseline="0" dirty="0" smtClean="0">
                <a:solidFill>
                  <a:schemeClr val="tx1"/>
                </a:solidFill>
                <a:latin typeface="+mn-lt"/>
                <a:ea typeface="+mn-ea"/>
                <a:cs typeface="+mn-cs"/>
              </a:rPr>
              <a:t>devices are only rarely used for voice. Figure 2.5 shows the dramatic trend in world</a:t>
            </a:r>
          </a:p>
          <a:p>
            <a:r>
              <a:rPr lang="en-US" sz="1200" kern="1200" baseline="0" dirty="0" smtClean="0">
                <a:solidFill>
                  <a:schemeClr val="tx1"/>
                </a:solidFill>
                <a:latin typeface="+mn-lt"/>
                <a:ea typeface="+mn-ea"/>
                <a:cs typeface="+mn-cs"/>
              </a:rPr>
              <a:t>total mobile traffic in 2G, 3G, and 4G networks (not including DVB-H, Wi-Fi, and</a:t>
            </a:r>
          </a:p>
          <a:p>
            <a:r>
              <a:rPr lang="en-US" sz="1200" kern="1200" baseline="0" dirty="0" smtClean="0">
                <a:solidFill>
                  <a:schemeClr val="tx1"/>
                </a:solidFill>
                <a:latin typeface="+mn-lt"/>
                <a:ea typeface="+mn-ea"/>
                <a:cs typeface="+mn-cs"/>
              </a:rPr>
              <a:t>Mobile </a:t>
            </a:r>
            <a:r>
              <a:rPr lang="en-US" sz="1200" kern="1200" baseline="0" dirty="0" err="1" smtClean="0">
                <a:solidFill>
                  <a:schemeClr val="tx1"/>
                </a:solidFill>
                <a:latin typeface="+mn-lt"/>
                <a:ea typeface="+mn-ea"/>
                <a:cs typeface="+mn-cs"/>
              </a:rPr>
              <a:t>WiMAX</a:t>
            </a:r>
            <a:r>
              <a:rPr lang="en-US" sz="1200" kern="1200" baseline="0" dirty="0" smtClean="0">
                <a:solidFill>
                  <a:schemeClr val="tx1"/>
                </a:solidFill>
                <a:latin typeface="+mn-lt"/>
                <a:ea typeface="+mn-ea"/>
                <a:cs typeface="+mn-cs"/>
              </a:rPr>
              <a:t>) estimated by Ericsson [AKAM15]. Ericsson’s presence in more</a:t>
            </a:r>
          </a:p>
          <a:p>
            <a:r>
              <a:rPr lang="en-US" sz="1200" kern="1200" baseline="0" dirty="0" smtClean="0">
                <a:solidFill>
                  <a:schemeClr val="tx1"/>
                </a:solidFill>
                <a:latin typeface="+mn-lt"/>
                <a:ea typeface="+mn-ea"/>
                <a:cs typeface="+mn-cs"/>
              </a:rPr>
              <a:t>than 180 countries and its customer base representing more than 1000 networks enable</a:t>
            </a:r>
          </a:p>
          <a:p>
            <a:r>
              <a:rPr lang="en-US" sz="1200" kern="1200" baseline="0" dirty="0" smtClean="0">
                <a:solidFill>
                  <a:schemeClr val="tx1"/>
                </a:solidFill>
                <a:latin typeface="+mn-lt"/>
                <a:ea typeface="+mn-ea"/>
                <a:cs typeface="+mn-cs"/>
              </a:rPr>
              <a:t>it to measure mobile voice and data volumes. The result is a representative base for</a:t>
            </a:r>
          </a:p>
          <a:p>
            <a:r>
              <a:rPr lang="en-US" sz="1200" kern="1200" baseline="0" dirty="0" smtClean="0">
                <a:solidFill>
                  <a:schemeClr val="tx1"/>
                </a:solidFill>
                <a:latin typeface="+mn-lt"/>
                <a:ea typeface="+mn-ea"/>
                <a:cs typeface="+mn-cs"/>
              </a:rPr>
              <a:t>calculating world total mobile traffic.</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big part of the mobile market is the wireless Internet. Wireless users use the Internet</a:t>
            </a:r>
          </a:p>
          <a:p>
            <a:r>
              <a:rPr lang="en-US" sz="1200" kern="1200" baseline="0" dirty="0" smtClean="0">
                <a:solidFill>
                  <a:schemeClr val="tx1"/>
                </a:solidFill>
                <a:latin typeface="+mn-lt"/>
                <a:ea typeface="+mn-ea"/>
                <a:cs typeface="+mn-cs"/>
              </a:rPr>
              <a:t>differently than fixed users, but in many ways no less effectively. Wireless smartphones</a:t>
            </a:r>
          </a:p>
          <a:p>
            <a:r>
              <a:rPr lang="en-US" sz="1200" kern="1200" baseline="0" dirty="0" smtClean="0">
                <a:solidFill>
                  <a:schemeClr val="tx1"/>
                </a:solidFill>
                <a:latin typeface="+mn-lt"/>
                <a:ea typeface="+mn-ea"/>
                <a:cs typeface="+mn-cs"/>
              </a:rPr>
              <a:t>have limited displays and input capabilities compared with larger devices</a:t>
            </a:r>
          </a:p>
          <a:p>
            <a:r>
              <a:rPr lang="en-US" sz="1200" kern="1200" baseline="0" dirty="0" smtClean="0">
                <a:solidFill>
                  <a:schemeClr val="tx1"/>
                </a:solidFill>
                <a:latin typeface="+mn-lt"/>
                <a:ea typeface="+mn-ea"/>
                <a:cs typeface="+mn-cs"/>
              </a:rPr>
              <a:t>such as laptops or PCs, but mobile apps give quick access to intended information</a:t>
            </a:r>
          </a:p>
          <a:p>
            <a:r>
              <a:rPr lang="en-US" sz="1200" kern="1200" baseline="0" dirty="0" smtClean="0">
                <a:solidFill>
                  <a:schemeClr val="tx1"/>
                </a:solidFill>
                <a:latin typeface="+mn-lt"/>
                <a:ea typeface="+mn-ea"/>
                <a:cs typeface="+mn-cs"/>
              </a:rPr>
              <a:t>without using websites. Because wireless devices are location aware, information can</a:t>
            </a:r>
          </a:p>
          <a:p>
            <a:r>
              <a:rPr lang="en-US" sz="1200" kern="1200" baseline="0" dirty="0" smtClean="0">
                <a:solidFill>
                  <a:schemeClr val="tx1"/>
                </a:solidFill>
                <a:latin typeface="+mn-lt"/>
                <a:ea typeface="+mn-ea"/>
                <a:cs typeface="+mn-cs"/>
              </a:rPr>
              <a:t>be tailored to the geographic location of the user. Information finds users, instead of</a:t>
            </a:r>
          </a:p>
          <a:p>
            <a:r>
              <a:rPr lang="en-US" sz="1200" kern="1200" baseline="0" dirty="0" smtClean="0">
                <a:solidFill>
                  <a:schemeClr val="tx1"/>
                </a:solidFill>
                <a:latin typeface="+mn-lt"/>
                <a:ea typeface="+mn-ea"/>
                <a:cs typeface="+mn-cs"/>
              </a:rPr>
              <a:t>users searching for information. Tablet devices provide a happy medium between the</a:t>
            </a:r>
          </a:p>
          <a:p>
            <a:r>
              <a:rPr lang="en-US" sz="1200" kern="1200" baseline="0" dirty="0" smtClean="0">
                <a:solidFill>
                  <a:schemeClr val="tx1"/>
                </a:solidFill>
                <a:latin typeface="+mn-lt"/>
                <a:ea typeface="+mn-ea"/>
                <a:cs typeface="+mn-cs"/>
              </a:rPr>
              <a:t>larger screens and better input capabilities of PCs and the portability of smartphones.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16</a:t>
            </a:fld>
            <a:endParaRPr lang="en-US"/>
          </a:p>
        </p:txBody>
      </p:sp>
    </p:spTree>
    <p:extLst>
      <p:ext uri="{BB962C8B-B14F-4D97-AF65-F5344CB8AC3E}">
        <p14:creationId xmlns:p14="http://schemas.microsoft.com/office/powerpoint/2010/main" val="66054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2.6 shows a projection for mobile enterprise IP traffic [CISC14], where the</a:t>
            </a:r>
          </a:p>
          <a:p>
            <a:r>
              <a:rPr lang="en-US" sz="1200" kern="1200" baseline="0" dirty="0" smtClean="0">
                <a:solidFill>
                  <a:schemeClr val="tx1"/>
                </a:solidFill>
                <a:latin typeface="+mn-lt"/>
                <a:ea typeface="+mn-ea"/>
                <a:cs typeface="+mn-cs"/>
              </a:rPr>
              <a:t>term enterprise  refers to businesses and governments. Cisco’s methodology rests on a</a:t>
            </a:r>
          </a:p>
          <a:p>
            <a:r>
              <a:rPr lang="en-US" sz="1200" kern="1200" baseline="0" dirty="0" smtClean="0">
                <a:solidFill>
                  <a:schemeClr val="tx1"/>
                </a:solidFill>
                <a:latin typeface="+mn-lt"/>
                <a:ea typeface="+mn-ea"/>
                <a:cs typeface="+mn-cs"/>
              </a:rPr>
              <a:t>combination of analyst projections, in-house estimates and forecasts, and direct data</a:t>
            </a:r>
          </a:p>
          <a:p>
            <a:r>
              <a:rPr lang="en-US" sz="1200" kern="1200" baseline="0" dirty="0" smtClean="0">
                <a:solidFill>
                  <a:schemeClr val="tx1"/>
                </a:solidFill>
                <a:latin typeface="+mn-lt"/>
                <a:ea typeface="+mn-ea"/>
                <a:cs typeface="+mn-cs"/>
              </a:rPr>
              <a:t>collection. As with mobile data traffic over cellular networks, mobile enterprise IP</a:t>
            </a:r>
          </a:p>
          <a:p>
            <a:r>
              <a:rPr lang="en-US" sz="1200" kern="1200" baseline="0" dirty="0" smtClean="0">
                <a:solidFill>
                  <a:schemeClr val="tx1"/>
                </a:solidFill>
                <a:latin typeface="+mn-lt"/>
                <a:ea typeface="+mn-ea"/>
                <a:cs typeface="+mn-cs"/>
              </a:rPr>
              <a:t>traffic is on a strong growth curve.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Figure 2.6 breaks the mobile traffic down into three categories: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Mobile data traffic:  All enterprise traffic that crosses a mobile access point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Managed IP traffic: All enterprise traffic that is transported over IP but</a:t>
            </a:r>
          </a:p>
          <a:p>
            <a:r>
              <a:rPr lang="en-US" sz="1200" kern="1200" baseline="0" dirty="0" smtClean="0">
                <a:solidFill>
                  <a:schemeClr val="tx1"/>
                </a:solidFill>
                <a:latin typeface="+mn-lt"/>
                <a:ea typeface="+mn-ea"/>
                <a:cs typeface="+mn-cs"/>
              </a:rPr>
              <a:t>remains within the corporate WAN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Internet traffic:  All enterprise traffic that crosses the public Internet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Although mobile traffic is the smallest of the three categories of enterprise traffic,</a:t>
            </a:r>
          </a:p>
          <a:p>
            <a:r>
              <a:rPr lang="en-US" sz="1200" kern="1200" baseline="0" dirty="0" smtClean="0">
                <a:solidFill>
                  <a:schemeClr val="tx1"/>
                </a:solidFill>
                <a:latin typeface="+mn-lt"/>
                <a:ea typeface="+mn-ea"/>
                <a:cs typeface="+mn-cs"/>
              </a:rPr>
              <a:t>it is growing much more rapidly than the other two categories. Based on Cisco’s</a:t>
            </a:r>
          </a:p>
          <a:p>
            <a:r>
              <a:rPr lang="en-US" sz="1200" kern="1200" baseline="0" dirty="0" smtClean="0">
                <a:solidFill>
                  <a:schemeClr val="tx1"/>
                </a:solidFill>
                <a:latin typeface="+mn-lt"/>
                <a:ea typeface="+mn-ea"/>
                <a:cs typeface="+mn-cs"/>
              </a:rPr>
              <a:t>projections, the compound annual growth rate over the period 2013 to 2018 for</a:t>
            </a:r>
          </a:p>
          <a:p>
            <a:r>
              <a:rPr lang="en-US" sz="1200" kern="1200" baseline="0" dirty="0" smtClean="0">
                <a:solidFill>
                  <a:schemeClr val="tx1"/>
                </a:solidFill>
                <a:latin typeface="+mn-lt"/>
                <a:ea typeface="+mn-ea"/>
                <a:cs typeface="+mn-cs"/>
              </a:rPr>
              <a:t>enterprise traffic is as follows: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Mobile Data 	Traffic Managed 	IP Traffic Internet Traffic 	Total Traffic</a:t>
            </a:r>
          </a:p>
          <a:p>
            <a:r>
              <a:rPr lang="en-US" sz="1200" kern="1200" baseline="0" dirty="0" smtClean="0">
                <a:solidFill>
                  <a:schemeClr val="tx1"/>
                </a:solidFill>
                <a:latin typeface="+mn-lt"/>
                <a:ea typeface="+mn-ea"/>
                <a:cs typeface="+mn-cs"/>
              </a:rPr>
              <a:t>55 percent 	10 percent 		18 percent 			18 percent</a:t>
            </a:r>
          </a:p>
          <a:p>
            <a:r>
              <a:rPr lang="en-US" sz="1200"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Enterprise networks need to be flexible enough to handle the rapidly growing mobile</a:t>
            </a:r>
          </a:p>
          <a:p>
            <a:r>
              <a:rPr lang="en-US" sz="1200" kern="1200" baseline="0" dirty="0" smtClean="0">
                <a:solidFill>
                  <a:schemeClr val="tx1"/>
                </a:solidFill>
                <a:latin typeface="+mn-lt"/>
                <a:ea typeface="+mn-ea"/>
                <a:cs typeface="+mn-cs"/>
              </a:rPr>
              <a:t>data load. Such a load is characterized by dynamically changing physical access points</a:t>
            </a:r>
          </a:p>
          <a:p>
            <a:r>
              <a:rPr lang="en-US" sz="1200" kern="1200" baseline="0" dirty="0" smtClean="0">
                <a:solidFill>
                  <a:schemeClr val="tx1"/>
                </a:solidFill>
                <a:latin typeface="+mn-lt"/>
                <a:ea typeface="+mn-ea"/>
                <a:cs typeface="+mn-cs"/>
              </a:rPr>
              <a:t>into the network and a wide variety of elastic and inelastic traffic types. As you will</a:t>
            </a:r>
          </a:p>
          <a:p>
            <a:r>
              <a:rPr lang="en-US" sz="1200" kern="1200" baseline="0" dirty="0" smtClean="0">
                <a:solidFill>
                  <a:schemeClr val="tx1"/>
                </a:solidFill>
                <a:latin typeface="+mn-lt"/>
                <a:ea typeface="+mn-ea"/>
                <a:cs typeface="+mn-cs"/>
              </a:rPr>
              <a:t>learn, SDN and NFV are well suited to coping with this highly dynamic load.</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17</a:t>
            </a:fld>
            <a:endParaRPr lang="en-US"/>
          </a:p>
        </p:txBody>
      </p:sp>
    </p:spTree>
    <p:extLst>
      <p:ext uri="{BB962C8B-B14F-4D97-AF65-F5344CB8AC3E}">
        <p14:creationId xmlns:p14="http://schemas.microsoft.com/office/powerpoint/2010/main" val="3318437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You can define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as the measurable end-to-end performance properties of a</a:t>
            </a:r>
          </a:p>
          <a:p>
            <a:r>
              <a:rPr lang="en-US" sz="1200" kern="1200" baseline="0" dirty="0" smtClean="0">
                <a:solidFill>
                  <a:schemeClr val="tx1"/>
                </a:solidFill>
                <a:latin typeface="+mn-lt"/>
                <a:ea typeface="+mn-ea"/>
                <a:cs typeface="+mn-cs"/>
              </a:rPr>
              <a:t>network service, which can be guaranteed in advance by a service level agreement</a:t>
            </a:r>
          </a:p>
          <a:p>
            <a:r>
              <a:rPr lang="en-US" sz="1200" kern="1200" baseline="0" dirty="0" smtClean="0">
                <a:solidFill>
                  <a:schemeClr val="tx1"/>
                </a:solidFill>
                <a:latin typeface="+mn-lt"/>
                <a:ea typeface="+mn-ea"/>
                <a:cs typeface="+mn-cs"/>
              </a:rPr>
              <a:t>(SLA) between a user and a service provider, so as to satisfy specific customer application</a:t>
            </a:r>
          </a:p>
          <a:p>
            <a:r>
              <a:rPr lang="en-US" sz="1200" kern="1200" baseline="0" dirty="0" smtClean="0">
                <a:solidFill>
                  <a:schemeClr val="tx1"/>
                </a:solidFill>
                <a:latin typeface="+mn-lt"/>
                <a:ea typeface="+mn-ea"/>
                <a:cs typeface="+mn-cs"/>
              </a:rPr>
              <a:t>requirements. Commonly specified properties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Throughput : A minimum or average throughput, in bytes per second or bits</a:t>
            </a:r>
          </a:p>
          <a:p>
            <a:r>
              <a:rPr lang="en-US" sz="1200" kern="1200" baseline="0" dirty="0" smtClean="0">
                <a:solidFill>
                  <a:schemeClr val="tx1"/>
                </a:solidFill>
                <a:latin typeface="+mn-lt"/>
                <a:ea typeface="+mn-ea"/>
                <a:cs typeface="+mn-cs"/>
              </a:rPr>
              <a:t>per second, for a given logical connection or traffic flow.</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Delay: The average or maximum delay. Also called latency.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Packet jitter: Typically, the maximum allowable jitter.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Error rate: Typically maximum error rate, in terms of fraction of bits</a:t>
            </a:r>
          </a:p>
          <a:p>
            <a:r>
              <a:rPr lang="en-US" sz="1200" kern="1200" baseline="0" dirty="0" smtClean="0">
                <a:solidFill>
                  <a:schemeClr val="tx1"/>
                </a:solidFill>
                <a:latin typeface="+mn-lt"/>
                <a:ea typeface="+mn-ea"/>
                <a:cs typeface="+mn-cs"/>
              </a:rPr>
              <a:t>delivered in error.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Packet loss: Fraction of packets lost.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Priority: A network may offer a given number of levels of priority. The</a:t>
            </a:r>
          </a:p>
          <a:p>
            <a:r>
              <a:rPr lang="en-US" sz="1200" kern="1200" baseline="0" dirty="0" smtClean="0">
                <a:solidFill>
                  <a:schemeClr val="tx1"/>
                </a:solidFill>
                <a:latin typeface="+mn-lt"/>
                <a:ea typeface="+mn-ea"/>
                <a:cs typeface="+mn-cs"/>
              </a:rPr>
              <a:t>assigned level for various traffic flows influences the way in which the</a:t>
            </a:r>
          </a:p>
          <a:p>
            <a:r>
              <a:rPr lang="en-US" sz="1200" kern="1200" baseline="0" dirty="0" smtClean="0">
                <a:solidFill>
                  <a:schemeClr val="tx1"/>
                </a:solidFill>
                <a:latin typeface="+mn-lt"/>
                <a:ea typeface="+mn-ea"/>
                <a:cs typeface="+mn-cs"/>
              </a:rPr>
              <a:t>different flows are handled by the network.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Availability: Expressed as a percentage of time available.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Security: Different levels or types of security may be defined.</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mechanisms ensure that business applications continue to receive the necessary</a:t>
            </a:r>
          </a:p>
          <a:p>
            <a:r>
              <a:rPr lang="en-US" sz="1200" kern="1200" baseline="0" dirty="0" smtClean="0">
                <a:solidFill>
                  <a:schemeClr val="tx1"/>
                </a:solidFill>
                <a:latin typeface="+mn-lt"/>
                <a:ea typeface="+mn-ea"/>
                <a:cs typeface="+mn-cs"/>
              </a:rPr>
              <a:t>performance guarantee even though they no longer run on dedicated hardware, such as</a:t>
            </a:r>
          </a:p>
          <a:p>
            <a:r>
              <a:rPr lang="en-US" sz="1200" kern="1200" baseline="0" dirty="0" smtClean="0">
                <a:solidFill>
                  <a:schemeClr val="tx1"/>
                </a:solidFill>
                <a:latin typeface="+mn-lt"/>
                <a:ea typeface="+mn-ea"/>
                <a:cs typeface="+mn-cs"/>
              </a:rPr>
              <a:t>when applications are transferred to a cloud. The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provided by an infrastructure is</a:t>
            </a:r>
          </a:p>
          <a:p>
            <a:r>
              <a:rPr lang="en-US" sz="1200" kern="1200" baseline="0" dirty="0" smtClean="0">
                <a:solidFill>
                  <a:schemeClr val="tx1"/>
                </a:solidFill>
                <a:latin typeface="+mn-lt"/>
                <a:ea typeface="+mn-ea"/>
                <a:cs typeface="+mn-cs"/>
              </a:rPr>
              <a:t>partially determined by its overall performance and efficiency. However,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is also</a:t>
            </a:r>
          </a:p>
          <a:p>
            <a:r>
              <a:rPr lang="en-US" sz="1200" kern="1200" baseline="0" dirty="0" smtClean="0">
                <a:solidFill>
                  <a:schemeClr val="tx1"/>
                </a:solidFill>
                <a:latin typeface="+mn-lt"/>
                <a:ea typeface="+mn-ea"/>
                <a:cs typeface="+mn-cs"/>
              </a:rPr>
              <a:t>the ability to prioritize specific workloads and allocate the needed resources to meet</a:t>
            </a:r>
          </a:p>
          <a:p>
            <a:r>
              <a:rPr lang="en-US" sz="1200" kern="1200" baseline="0" dirty="0" smtClean="0">
                <a:solidFill>
                  <a:schemeClr val="tx1"/>
                </a:solidFill>
                <a:latin typeface="+mn-lt"/>
                <a:ea typeface="+mn-ea"/>
                <a:cs typeface="+mn-cs"/>
              </a:rPr>
              <a:t>required service levels. It can offer a powerful way to allocate processor, memory,</a:t>
            </a:r>
          </a:p>
          <a:p>
            <a:r>
              <a:rPr lang="en-US" sz="1200" kern="1200" baseline="0" dirty="0" smtClean="0">
                <a:solidFill>
                  <a:schemeClr val="tx1"/>
                </a:solidFill>
                <a:latin typeface="+mn-lt"/>
                <a:ea typeface="+mn-ea"/>
                <a:cs typeface="+mn-cs"/>
              </a:rPr>
              <a:t>I/O, and network traffic resources among applications and virtual guests.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18</a:t>
            </a:fld>
            <a:endParaRPr lang="en-US"/>
          </a:p>
        </p:txBody>
      </p:sp>
    </p:spTree>
    <p:extLst>
      <p:ext uri="{BB962C8B-B14F-4D97-AF65-F5344CB8AC3E}">
        <p14:creationId xmlns:p14="http://schemas.microsoft.com/office/powerpoint/2010/main" val="3299066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is a subjective measure of performance as reported by the user. Unlike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which can be precisely measured, </a:t>
            </a:r>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relies on human opinion. </a:t>
            </a:r>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is important</a:t>
            </a:r>
          </a:p>
          <a:p>
            <a:r>
              <a:rPr lang="en-US" sz="1200" kern="1200" baseline="0" dirty="0" smtClean="0">
                <a:solidFill>
                  <a:schemeClr val="tx1"/>
                </a:solidFill>
                <a:latin typeface="+mn-lt"/>
                <a:ea typeface="+mn-ea"/>
                <a:cs typeface="+mn-cs"/>
              </a:rPr>
              <a:t>particularly when we deal with multimedia applications and multimedia content</a:t>
            </a:r>
          </a:p>
          <a:p>
            <a:r>
              <a:rPr lang="en-US" sz="1200" kern="1200" baseline="0" dirty="0" smtClean="0">
                <a:solidFill>
                  <a:schemeClr val="tx1"/>
                </a:solidFill>
                <a:latin typeface="+mn-lt"/>
                <a:ea typeface="+mn-ea"/>
                <a:cs typeface="+mn-cs"/>
              </a:rPr>
              <a:t>delivery.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provides measurable, quantitative targets that guide the design and</a:t>
            </a:r>
          </a:p>
          <a:p>
            <a:r>
              <a:rPr lang="en-US" sz="1200" kern="1200" baseline="0" dirty="0" smtClean="0">
                <a:solidFill>
                  <a:schemeClr val="tx1"/>
                </a:solidFill>
                <a:latin typeface="+mn-lt"/>
                <a:ea typeface="+mn-ea"/>
                <a:cs typeface="+mn-cs"/>
              </a:rPr>
              <a:t>operation of a network and enable customer and provider to agree on what quantitative</a:t>
            </a:r>
          </a:p>
          <a:p>
            <a:r>
              <a:rPr lang="en-US" sz="1200" kern="1200" baseline="0" dirty="0" smtClean="0">
                <a:solidFill>
                  <a:schemeClr val="tx1"/>
                </a:solidFill>
                <a:latin typeface="+mn-lt"/>
                <a:ea typeface="+mn-ea"/>
                <a:cs typeface="+mn-cs"/>
              </a:rPr>
              <a:t>performance the network will deliver for give applications and traffic flows.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However,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processes by themselves are not sufficient in that they do not take into</a:t>
            </a:r>
          </a:p>
          <a:p>
            <a:r>
              <a:rPr lang="en-US" sz="1200" kern="1200" baseline="0" dirty="0" smtClean="0">
                <a:solidFill>
                  <a:schemeClr val="tx1"/>
                </a:solidFill>
                <a:latin typeface="+mn-lt"/>
                <a:ea typeface="+mn-ea"/>
                <a:cs typeface="+mn-cs"/>
              </a:rPr>
              <a:t>account the user’s perception of network performance and service quality. Although</a:t>
            </a:r>
          </a:p>
          <a:p>
            <a:r>
              <a:rPr lang="en-US" sz="1200" kern="1200" baseline="0" dirty="0" smtClean="0">
                <a:solidFill>
                  <a:schemeClr val="tx1"/>
                </a:solidFill>
                <a:latin typeface="+mn-lt"/>
                <a:ea typeface="+mn-ea"/>
                <a:cs typeface="+mn-cs"/>
              </a:rPr>
              <a:t>the maximum capacity may be fixed at a certain value by a media transmission system,</a:t>
            </a:r>
          </a:p>
          <a:p>
            <a:r>
              <a:rPr lang="en-US" sz="1200" kern="1200" baseline="0" dirty="0" smtClean="0">
                <a:solidFill>
                  <a:schemeClr val="tx1"/>
                </a:solidFill>
                <a:latin typeface="+mn-lt"/>
                <a:ea typeface="+mn-ea"/>
                <a:cs typeface="+mn-cs"/>
              </a:rPr>
              <a:t>this does not necessarily fix the quality of the multimedia content at, say, “high.” This</a:t>
            </a:r>
          </a:p>
          <a:p>
            <a:r>
              <a:rPr lang="en-US" sz="1200" kern="1200" baseline="0" dirty="0" smtClean="0">
                <a:solidFill>
                  <a:schemeClr val="tx1"/>
                </a:solidFill>
                <a:latin typeface="+mn-lt"/>
                <a:ea typeface="+mn-ea"/>
                <a:cs typeface="+mn-cs"/>
              </a:rPr>
              <a:t>is because there are numerous ways the multimedia content could have been encoded,</a:t>
            </a:r>
          </a:p>
          <a:p>
            <a:r>
              <a:rPr lang="en-US" sz="1200" kern="1200" baseline="0" dirty="0" smtClean="0">
                <a:solidFill>
                  <a:schemeClr val="tx1"/>
                </a:solidFill>
                <a:latin typeface="+mn-lt"/>
                <a:ea typeface="+mn-ea"/>
                <a:cs typeface="+mn-cs"/>
              </a:rPr>
              <a:t>giving rise to differing perceived qualities. The ultimate measure of a network and</a:t>
            </a:r>
          </a:p>
          <a:p>
            <a:r>
              <a:rPr lang="en-US" sz="1200" kern="1200" baseline="0" dirty="0" smtClean="0">
                <a:solidFill>
                  <a:schemeClr val="tx1"/>
                </a:solidFill>
                <a:latin typeface="+mn-lt"/>
                <a:ea typeface="+mn-ea"/>
                <a:cs typeface="+mn-cs"/>
              </a:rPr>
              <a:t>the services it offers is how subscribers perceive the performance. </a:t>
            </a:r>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augments the</a:t>
            </a:r>
          </a:p>
          <a:p>
            <a:r>
              <a:rPr lang="en-US" sz="1200" kern="1200" baseline="0" dirty="0" smtClean="0">
                <a:solidFill>
                  <a:schemeClr val="tx1"/>
                </a:solidFill>
                <a:latin typeface="+mn-lt"/>
                <a:ea typeface="+mn-ea"/>
                <a:cs typeface="+mn-cs"/>
              </a:rPr>
              <a:t>traditional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by providing information regarding the delivered services from an end</a:t>
            </a:r>
          </a:p>
          <a:p>
            <a:r>
              <a:rPr lang="en-US" sz="1200" kern="1200" baseline="0" dirty="0" smtClean="0">
                <a:solidFill>
                  <a:schemeClr val="tx1"/>
                </a:solidFill>
                <a:latin typeface="+mn-lt"/>
                <a:ea typeface="+mn-ea"/>
                <a:cs typeface="+mn-cs"/>
              </a:rPr>
              <a:t>user point of view.</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a wide range of factors and features that can be included in a requirement for</a:t>
            </a:r>
          </a:p>
          <a:p>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which can, roughly, be classified into the following categories: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Perceptual:  This category encompasses the quality of the sensory aspects of</a:t>
            </a:r>
          </a:p>
          <a:p>
            <a:r>
              <a:rPr lang="en-US" sz="1200" kern="1200" baseline="0" dirty="0" smtClean="0">
                <a:solidFill>
                  <a:schemeClr val="tx1"/>
                </a:solidFill>
                <a:latin typeface="+mn-lt"/>
                <a:ea typeface="+mn-ea"/>
                <a:cs typeface="+mn-cs"/>
              </a:rPr>
              <a:t>the user experience. For video, examples include sharpness, brightness, contrast,</a:t>
            </a:r>
          </a:p>
          <a:p>
            <a:r>
              <a:rPr lang="en-US" sz="1200" kern="1200" baseline="0" dirty="0" smtClean="0">
                <a:solidFill>
                  <a:schemeClr val="tx1"/>
                </a:solidFill>
                <a:latin typeface="+mn-lt"/>
                <a:ea typeface="+mn-ea"/>
                <a:cs typeface="+mn-cs"/>
              </a:rPr>
              <a:t>flicker, and distortion. Audio examples include clarity and timbre.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Psychological: This category deals with the user’s feeling about the experience.</a:t>
            </a:r>
          </a:p>
          <a:p>
            <a:r>
              <a:rPr lang="en-US" sz="1200" kern="1200" baseline="0" dirty="0" smtClean="0">
                <a:solidFill>
                  <a:schemeClr val="tx1"/>
                </a:solidFill>
                <a:latin typeface="+mn-lt"/>
                <a:ea typeface="+mn-ea"/>
                <a:cs typeface="+mn-cs"/>
              </a:rPr>
              <a:t>Examples include ease of use, joy of use, usefulness, perceived quality,</a:t>
            </a:r>
          </a:p>
          <a:p>
            <a:r>
              <a:rPr lang="en-US" sz="1200" kern="1200" baseline="0" dirty="0" smtClean="0">
                <a:solidFill>
                  <a:schemeClr val="tx1"/>
                </a:solidFill>
                <a:latin typeface="+mn-lt"/>
                <a:ea typeface="+mn-ea"/>
                <a:cs typeface="+mn-cs"/>
              </a:rPr>
              <a:t>satisfaction, annoyance, and boredom.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Interactive: This category deals with aspects of an experience related to the</a:t>
            </a:r>
          </a:p>
          <a:p>
            <a:r>
              <a:rPr lang="en-US" sz="1200" kern="1200" baseline="0" dirty="0" smtClean="0">
                <a:solidFill>
                  <a:schemeClr val="tx1"/>
                </a:solidFill>
                <a:latin typeface="+mn-lt"/>
                <a:ea typeface="+mn-ea"/>
                <a:cs typeface="+mn-cs"/>
              </a:rPr>
              <a:t>interaction between the user and the application or device, such as responsiveness,</a:t>
            </a:r>
          </a:p>
          <a:p>
            <a:r>
              <a:rPr lang="en-US" sz="1200" kern="1200" baseline="0" dirty="0" smtClean="0">
                <a:solidFill>
                  <a:schemeClr val="tx1"/>
                </a:solidFill>
                <a:latin typeface="+mn-lt"/>
                <a:ea typeface="+mn-ea"/>
                <a:cs typeface="+mn-cs"/>
              </a:rPr>
              <a:t>naturalness of interaction, communication efficiency, and accessibility.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practical application, these features need to be converted to quantitative measures.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management of </a:t>
            </a:r>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has become a crucial concept in the deployment of future</a:t>
            </a:r>
          </a:p>
          <a:p>
            <a:r>
              <a:rPr lang="en-US" sz="1200" kern="1200" baseline="0" dirty="0" smtClean="0">
                <a:solidFill>
                  <a:schemeClr val="tx1"/>
                </a:solidFill>
                <a:latin typeface="+mn-lt"/>
                <a:ea typeface="+mn-ea"/>
                <a:cs typeface="+mn-cs"/>
              </a:rPr>
              <a:t>successful applications, services, and products. The greatest challenges in providing</a:t>
            </a:r>
          </a:p>
          <a:p>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are developing effective methods for converting </a:t>
            </a:r>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features to quantitative</a:t>
            </a:r>
          </a:p>
          <a:p>
            <a:r>
              <a:rPr lang="en-US" sz="1200" kern="1200" baseline="0" dirty="0" smtClean="0">
                <a:solidFill>
                  <a:schemeClr val="tx1"/>
                </a:solidFill>
                <a:latin typeface="+mn-lt"/>
                <a:ea typeface="+mn-ea"/>
                <a:cs typeface="+mn-cs"/>
              </a:rPr>
              <a:t>measures and translating </a:t>
            </a:r>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measures to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measures. Whereas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can now</a:t>
            </a:r>
          </a:p>
          <a:p>
            <a:r>
              <a:rPr lang="en-US" sz="1200" kern="1200" baseline="0" dirty="0" smtClean="0">
                <a:solidFill>
                  <a:schemeClr val="tx1"/>
                </a:solidFill>
                <a:latin typeface="+mn-lt"/>
                <a:ea typeface="+mn-ea"/>
                <a:cs typeface="+mn-cs"/>
              </a:rPr>
              <a:t>easily be measured, monitored, and controlled at both the networking and application</a:t>
            </a:r>
          </a:p>
          <a:p>
            <a:r>
              <a:rPr lang="en-US" sz="1200" kern="1200" baseline="0" dirty="0" smtClean="0">
                <a:solidFill>
                  <a:schemeClr val="tx1"/>
                </a:solidFill>
                <a:latin typeface="+mn-lt"/>
                <a:ea typeface="+mn-ea"/>
                <a:cs typeface="+mn-cs"/>
              </a:rPr>
              <a:t>layers, and at both the end system and network sides, </a:t>
            </a:r>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is something that is still</a:t>
            </a:r>
          </a:p>
          <a:p>
            <a:r>
              <a:rPr lang="en-US" sz="1200" kern="1200" baseline="0" dirty="0" smtClean="0">
                <a:solidFill>
                  <a:schemeClr val="tx1"/>
                </a:solidFill>
                <a:latin typeface="+mn-lt"/>
                <a:ea typeface="+mn-ea"/>
                <a:cs typeface="+mn-cs"/>
              </a:rPr>
              <a:t>quite intricate to</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19</a:t>
            </a:fld>
            <a:endParaRPr lang="en-US"/>
          </a:p>
        </p:txBody>
      </p:sp>
    </p:spTree>
    <p:extLst>
      <p:ext uri="{BB962C8B-B14F-4D97-AF65-F5344CB8AC3E}">
        <p14:creationId xmlns:p14="http://schemas.microsoft.com/office/powerpoint/2010/main" val="190366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primary function of an internet is to accept packets from a source station and</a:t>
            </a:r>
          </a:p>
          <a:p>
            <a:r>
              <a:rPr lang="en-US" sz="1200" kern="1200" baseline="0" dirty="0" smtClean="0">
                <a:solidFill>
                  <a:schemeClr val="tx1"/>
                </a:solidFill>
                <a:latin typeface="+mn-lt"/>
                <a:ea typeface="+mn-ea"/>
                <a:cs typeface="+mn-cs"/>
              </a:rPr>
              <a:t>deliver them to a destination station. To accomplish this, a path or route through the</a:t>
            </a:r>
          </a:p>
          <a:p>
            <a:r>
              <a:rPr lang="en-US" sz="1200" kern="1200" baseline="0" dirty="0" smtClean="0">
                <a:solidFill>
                  <a:schemeClr val="tx1"/>
                </a:solidFill>
                <a:latin typeface="+mn-lt"/>
                <a:ea typeface="+mn-ea"/>
                <a:cs typeface="+mn-cs"/>
              </a:rPr>
              <a:t>network must be determined; generally, more than one route is possible. Therefore, a</a:t>
            </a:r>
          </a:p>
          <a:p>
            <a:r>
              <a:rPr lang="en-US" sz="1200" kern="1200" baseline="0" dirty="0" smtClean="0">
                <a:solidFill>
                  <a:schemeClr val="tx1"/>
                </a:solidFill>
                <a:latin typeface="+mn-lt"/>
                <a:ea typeface="+mn-ea"/>
                <a:cs typeface="+mn-cs"/>
              </a:rPr>
              <a:t>routing function must be performed.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selection of a route is generally based on some performance criterion. The</a:t>
            </a:r>
          </a:p>
          <a:p>
            <a:r>
              <a:rPr lang="en-US" sz="1200" kern="1200" baseline="0" dirty="0" smtClean="0">
                <a:solidFill>
                  <a:schemeClr val="tx1"/>
                </a:solidFill>
                <a:latin typeface="+mn-lt"/>
                <a:ea typeface="+mn-ea"/>
                <a:cs typeface="+mn-cs"/>
              </a:rPr>
              <a:t>simplest criterion is to choose the minimum-hop route (one that passes through the</a:t>
            </a:r>
          </a:p>
          <a:p>
            <a:r>
              <a:rPr lang="en-US" sz="1200" kern="1200" baseline="0" dirty="0" smtClean="0">
                <a:solidFill>
                  <a:schemeClr val="tx1"/>
                </a:solidFill>
                <a:latin typeface="+mn-lt"/>
                <a:ea typeface="+mn-ea"/>
                <a:cs typeface="+mn-cs"/>
              </a:rPr>
              <a:t>least number of nodes) through the network. This is an easily measured criterion</a:t>
            </a:r>
          </a:p>
          <a:p>
            <a:r>
              <a:rPr lang="en-US" sz="1200" kern="1200" baseline="0" dirty="0" smtClean="0">
                <a:solidFill>
                  <a:schemeClr val="tx1"/>
                </a:solidFill>
                <a:latin typeface="+mn-lt"/>
                <a:ea typeface="+mn-ea"/>
                <a:cs typeface="+mn-cs"/>
              </a:rPr>
              <a:t>and should minimize the consumption of network resources. A generalization of the</a:t>
            </a:r>
          </a:p>
          <a:p>
            <a:r>
              <a:rPr lang="en-US" sz="1200" kern="1200" baseline="0" dirty="0" smtClean="0">
                <a:solidFill>
                  <a:schemeClr val="tx1"/>
                </a:solidFill>
                <a:latin typeface="+mn-lt"/>
                <a:ea typeface="+mn-ea"/>
                <a:cs typeface="+mn-cs"/>
              </a:rPr>
              <a:t>minimum-hop criterion is least-cost routing. In this case, a cost is associated with each</a:t>
            </a:r>
          </a:p>
          <a:p>
            <a:r>
              <a:rPr lang="en-US" sz="1200" kern="1200" baseline="0" dirty="0" smtClean="0">
                <a:solidFill>
                  <a:schemeClr val="tx1"/>
                </a:solidFill>
                <a:latin typeface="+mn-lt"/>
                <a:ea typeface="+mn-ea"/>
                <a:cs typeface="+mn-cs"/>
              </a:rPr>
              <a:t>link, and, for any pair of attached stations, the route through the network that accumulates</a:t>
            </a:r>
          </a:p>
          <a:p>
            <a:r>
              <a:rPr lang="en-US" sz="1200" kern="1200" baseline="0" dirty="0" smtClean="0">
                <a:solidFill>
                  <a:schemeClr val="tx1"/>
                </a:solidFill>
                <a:latin typeface="+mn-lt"/>
                <a:ea typeface="+mn-ea"/>
                <a:cs typeface="+mn-cs"/>
              </a:rPr>
              <a:t>the least cost is sought.</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20</a:t>
            </a:fld>
            <a:endParaRPr lang="en-US"/>
          </a:p>
        </p:txBody>
      </p:sp>
    </p:spTree>
    <p:extLst>
      <p:ext uri="{BB962C8B-B14F-4D97-AF65-F5344CB8AC3E}">
        <p14:creationId xmlns:p14="http://schemas.microsoft.com/office/powerpoint/2010/main" val="541212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Elastic traffic is that which can adjust, over wide ranges, to changes in delay and</a:t>
            </a:r>
          </a:p>
          <a:p>
            <a:r>
              <a:rPr lang="en-US" sz="1200" kern="1200" baseline="0" dirty="0" smtClean="0">
                <a:solidFill>
                  <a:schemeClr val="tx1"/>
                </a:solidFill>
                <a:latin typeface="+mn-lt"/>
                <a:ea typeface="+mn-ea"/>
                <a:cs typeface="+mn-cs"/>
              </a:rPr>
              <a:t>throughput across an internet  and still meet the needs of its applications. This is</a:t>
            </a:r>
          </a:p>
          <a:p>
            <a:r>
              <a:rPr lang="en-US" sz="1200" kern="1200" baseline="0" dirty="0" smtClean="0">
                <a:solidFill>
                  <a:schemeClr val="tx1"/>
                </a:solidFill>
                <a:latin typeface="+mn-lt"/>
                <a:ea typeface="+mn-ea"/>
                <a:cs typeface="+mn-cs"/>
              </a:rPr>
              <a:t>the traditional type of traffic supported on TCP/IP-based internets and is the type</a:t>
            </a:r>
          </a:p>
          <a:p>
            <a:r>
              <a:rPr lang="en-US" sz="1200" kern="1200" baseline="0" dirty="0" smtClean="0">
                <a:solidFill>
                  <a:schemeClr val="tx1"/>
                </a:solidFill>
                <a:latin typeface="+mn-lt"/>
                <a:ea typeface="+mn-ea"/>
                <a:cs typeface="+mn-cs"/>
              </a:rPr>
              <a:t>of traffic for which internets were designed. Applications that generate such traffic</a:t>
            </a:r>
          </a:p>
          <a:p>
            <a:r>
              <a:rPr lang="en-US" sz="1200" kern="1200" baseline="0" dirty="0" smtClean="0">
                <a:solidFill>
                  <a:schemeClr val="tx1"/>
                </a:solidFill>
                <a:latin typeface="+mn-lt"/>
                <a:ea typeface="+mn-ea"/>
                <a:cs typeface="+mn-cs"/>
              </a:rPr>
              <a:t>typically use Transmission Control Protocol (TCP) or User Datagram Protocol (UDP)</a:t>
            </a:r>
          </a:p>
          <a:p>
            <a:r>
              <a:rPr lang="en-US" sz="1200" kern="1200" baseline="0" dirty="0" smtClean="0">
                <a:solidFill>
                  <a:schemeClr val="tx1"/>
                </a:solidFill>
                <a:latin typeface="+mn-lt"/>
                <a:ea typeface="+mn-ea"/>
                <a:cs typeface="+mn-cs"/>
              </a:rPr>
              <a:t>as a transport protocol. In the case of UDP, the application will use as much capacity</a:t>
            </a:r>
          </a:p>
          <a:p>
            <a:r>
              <a:rPr lang="en-US" sz="1200" kern="1200" baseline="0" dirty="0" smtClean="0">
                <a:solidFill>
                  <a:schemeClr val="tx1"/>
                </a:solidFill>
                <a:latin typeface="+mn-lt"/>
                <a:ea typeface="+mn-ea"/>
                <a:cs typeface="+mn-cs"/>
              </a:rPr>
              <a:t>as is available up to the rate that the application generates data. In the case of TCP, the</a:t>
            </a:r>
          </a:p>
          <a:p>
            <a:r>
              <a:rPr lang="en-US" sz="1200" kern="1200" baseline="0" dirty="0" smtClean="0">
                <a:solidFill>
                  <a:schemeClr val="tx1"/>
                </a:solidFill>
                <a:latin typeface="+mn-lt"/>
                <a:ea typeface="+mn-ea"/>
                <a:cs typeface="+mn-cs"/>
              </a:rPr>
              <a:t>application will use as much capacity as is available up to the maximum rate that the</a:t>
            </a:r>
          </a:p>
          <a:p>
            <a:r>
              <a:rPr lang="en-US" sz="1200" kern="1200" baseline="0" dirty="0" smtClean="0">
                <a:solidFill>
                  <a:schemeClr val="tx1"/>
                </a:solidFill>
                <a:latin typeface="+mn-lt"/>
                <a:ea typeface="+mn-ea"/>
                <a:cs typeface="+mn-cs"/>
              </a:rPr>
              <a:t>end-to-end receiver can accept data. Also with TCP, traffic on individual connections</a:t>
            </a:r>
          </a:p>
          <a:p>
            <a:r>
              <a:rPr lang="en-US" sz="1200" kern="1200" baseline="0" dirty="0" smtClean="0">
                <a:solidFill>
                  <a:schemeClr val="tx1"/>
                </a:solidFill>
                <a:latin typeface="+mn-lt"/>
                <a:ea typeface="+mn-ea"/>
                <a:cs typeface="+mn-cs"/>
              </a:rPr>
              <a:t>adjusts to congestion by reducing the rate at which data are presented to the network.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Applications that can be classified as elastic include the common applications that</a:t>
            </a:r>
          </a:p>
          <a:p>
            <a:r>
              <a:rPr lang="en-US" sz="1200" kern="1200" baseline="0" dirty="0" smtClean="0">
                <a:solidFill>
                  <a:schemeClr val="tx1"/>
                </a:solidFill>
                <a:latin typeface="+mn-lt"/>
                <a:ea typeface="+mn-ea"/>
                <a:cs typeface="+mn-cs"/>
              </a:rPr>
              <a:t>operate over TCP or UDP, including file transfer (File Transfer Protocol / Secure FTP</a:t>
            </a:r>
          </a:p>
          <a:p>
            <a:r>
              <a:rPr lang="en-US" sz="1200" kern="1200" baseline="0" dirty="0" smtClean="0">
                <a:solidFill>
                  <a:schemeClr val="tx1"/>
                </a:solidFill>
                <a:latin typeface="+mn-lt"/>
                <a:ea typeface="+mn-ea"/>
                <a:cs typeface="+mn-cs"/>
              </a:rPr>
              <a:t>[FTP/SFTP]), electronic mail (Simple Mail Transport Protocol [SMTP]), remote login</a:t>
            </a:r>
          </a:p>
          <a:p>
            <a:r>
              <a:rPr lang="en-US" sz="1200" kern="1200" baseline="0" dirty="0" smtClean="0">
                <a:solidFill>
                  <a:schemeClr val="tx1"/>
                </a:solidFill>
                <a:latin typeface="+mn-lt"/>
                <a:ea typeface="+mn-ea"/>
                <a:cs typeface="+mn-cs"/>
              </a:rPr>
              <a:t>(Telnet, Secure Shell [SSH]), network management (Simple Network Management</a:t>
            </a:r>
          </a:p>
          <a:p>
            <a:r>
              <a:rPr lang="en-US" sz="1200" kern="1200" baseline="0" dirty="0" smtClean="0">
                <a:solidFill>
                  <a:schemeClr val="tx1"/>
                </a:solidFill>
                <a:latin typeface="+mn-lt"/>
                <a:ea typeface="+mn-ea"/>
                <a:cs typeface="+mn-cs"/>
              </a:rPr>
              <a:t>Protocol [SNMP]), and web access (Hypertext Transfer Protocol / HTTP Secure</a:t>
            </a:r>
          </a:p>
          <a:p>
            <a:r>
              <a:rPr lang="en-US" sz="1200" kern="1200" baseline="0" dirty="0" smtClean="0">
                <a:solidFill>
                  <a:schemeClr val="tx1"/>
                </a:solidFill>
                <a:latin typeface="+mn-lt"/>
                <a:ea typeface="+mn-ea"/>
                <a:cs typeface="+mn-cs"/>
              </a:rPr>
              <a:t>[HTTP/HTTPS]). However, there are differences among the requirements of these</a:t>
            </a:r>
          </a:p>
          <a:p>
            <a:r>
              <a:rPr lang="en-US" sz="1200" kern="1200" baseline="0" dirty="0" smtClean="0">
                <a:solidFill>
                  <a:schemeClr val="tx1"/>
                </a:solidFill>
                <a:latin typeface="+mn-lt"/>
                <a:ea typeface="+mn-ea"/>
                <a:cs typeface="+mn-cs"/>
              </a:rPr>
              <a:t>applications, including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E-mail is generally insensitive to changes in delay.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file transfer is done via user command rather than as an automated background</a:t>
            </a:r>
          </a:p>
          <a:p>
            <a:r>
              <a:rPr lang="en-US" sz="1200" kern="1200" baseline="0" dirty="0" smtClean="0">
                <a:solidFill>
                  <a:schemeClr val="tx1"/>
                </a:solidFill>
                <a:latin typeface="+mn-lt"/>
                <a:ea typeface="+mn-ea"/>
                <a:cs typeface="+mn-cs"/>
              </a:rPr>
              <a:t>task, the user expects the delay to be proportional to the file size and so</a:t>
            </a:r>
          </a:p>
          <a:p>
            <a:r>
              <a:rPr lang="en-US" sz="1200" kern="1200" baseline="0" dirty="0" smtClean="0">
                <a:solidFill>
                  <a:schemeClr val="tx1"/>
                </a:solidFill>
                <a:latin typeface="+mn-lt"/>
                <a:ea typeface="+mn-ea"/>
                <a:cs typeface="+mn-cs"/>
              </a:rPr>
              <a:t>is sensitive to changes in throughput.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With network management, delay is generally not a serious concern. However,</a:t>
            </a:r>
          </a:p>
          <a:p>
            <a:r>
              <a:rPr lang="en-US" sz="1200" kern="1200" baseline="0" dirty="0" smtClean="0">
                <a:solidFill>
                  <a:schemeClr val="tx1"/>
                </a:solidFill>
                <a:latin typeface="+mn-lt"/>
                <a:ea typeface="+mn-ea"/>
                <a:cs typeface="+mn-cs"/>
              </a:rPr>
              <a:t>if failures in an internet are the cause of congestion, then the need for SNMP</a:t>
            </a:r>
          </a:p>
          <a:p>
            <a:r>
              <a:rPr lang="en-US" sz="1200" kern="1200" baseline="0" dirty="0" smtClean="0">
                <a:solidFill>
                  <a:schemeClr val="tx1"/>
                </a:solidFill>
                <a:latin typeface="+mn-lt"/>
                <a:ea typeface="+mn-ea"/>
                <a:cs typeface="+mn-cs"/>
              </a:rPr>
              <a:t>messages to get through with minimum delay increases with increased</a:t>
            </a:r>
          </a:p>
          <a:p>
            <a:r>
              <a:rPr lang="en-US" sz="1200" kern="1200" baseline="0" dirty="0" smtClean="0">
                <a:solidFill>
                  <a:schemeClr val="tx1"/>
                </a:solidFill>
                <a:latin typeface="+mn-lt"/>
                <a:ea typeface="+mn-ea"/>
                <a:cs typeface="+mn-cs"/>
              </a:rPr>
              <a:t>congestion.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Interactive applications, such as remote logon and web access, are sensitive to</a:t>
            </a:r>
          </a:p>
          <a:p>
            <a:r>
              <a:rPr lang="en-US" sz="1200" kern="1200" baseline="0" dirty="0" smtClean="0">
                <a:solidFill>
                  <a:schemeClr val="tx1"/>
                </a:solidFill>
                <a:latin typeface="+mn-lt"/>
                <a:ea typeface="+mn-ea"/>
                <a:cs typeface="+mn-cs"/>
              </a:rPr>
              <a:t>delay.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is important to realize that it is not per-packet delay that is the quantity of interest.</a:t>
            </a:r>
          </a:p>
          <a:p>
            <a:r>
              <a:rPr lang="en-US" sz="1200" kern="1200" baseline="0" dirty="0" smtClean="0">
                <a:solidFill>
                  <a:schemeClr val="tx1"/>
                </a:solidFill>
                <a:latin typeface="+mn-lt"/>
                <a:ea typeface="+mn-ea"/>
                <a:cs typeface="+mn-cs"/>
              </a:rPr>
              <a:t>Observation of real delays across the Internet suggest that wide variations in delay do</a:t>
            </a:r>
          </a:p>
          <a:p>
            <a:r>
              <a:rPr lang="en-US" sz="1200" kern="1200" baseline="0" dirty="0" smtClean="0">
                <a:solidFill>
                  <a:schemeClr val="tx1"/>
                </a:solidFill>
                <a:latin typeface="+mn-lt"/>
                <a:ea typeface="+mn-ea"/>
                <a:cs typeface="+mn-cs"/>
              </a:rPr>
              <a:t>not occur. Because of the congestion control mechanisms in TCP, when congestion</a:t>
            </a:r>
          </a:p>
          <a:p>
            <a:r>
              <a:rPr lang="en-US" sz="1200" kern="1200" baseline="0" dirty="0" smtClean="0">
                <a:solidFill>
                  <a:schemeClr val="tx1"/>
                </a:solidFill>
                <a:latin typeface="+mn-lt"/>
                <a:ea typeface="+mn-ea"/>
                <a:cs typeface="+mn-cs"/>
              </a:rPr>
              <a:t>develops, delays only increase modestly before the arrival rate from the various TCP</a:t>
            </a:r>
          </a:p>
          <a:p>
            <a:r>
              <a:rPr lang="en-US" sz="1200" kern="1200" baseline="0" dirty="0" smtClean="0">
                <a:solidFill>
                  <a:schemeClr val="tx1"/>
                </a:solidFill>
                <a:latin typeface="+mn-lt"/>
                <a:ea typeface="+mn-ea"/>
                <a:cs typeface="+mn-cs"/>
              </a:rPr>
              <a:t> connections slow down. Instead, the quality of service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perceived by the user</a:t>
            </a:r>
          </a:p>
          <a:p>
            <a:r>
              <a:rPr lang="en-US" sz="1200" kern="1200" baseline="0" dirty="0" smtClean="0">
                <a:solidFill>
                  <a:schemeClr val="tx1"/>
                </a:solidFill>
                <a:latin typeface="+mn-lt"/>
                <a:ea typeface="+mn-ea"/>
                <a:cs typeface="+mn-cs"/>
              </a:rPr>
              <a:t>relates to the total elapsed time to transfer an element of the current application. For</a:t>
            </a:r>
          </a:p>
          <a:p>
            <a:r>
              <a:rPr lang="en-US" sz="1200" kern="1200" baseline="0" dirty="0" smtClean="0">
                <a:solidFill>
                  <a:schemeClr val="tx1"/>
                </a:solidFill>
                <a:latin typeface="+mn-lt"/>
                <a:ea typeface="+mn-ea"/>
                <a:cs typeface="+mn-cs"/>
              </a:rPr>
              <a:t>an interactive Telnet-based application, the element may be a single keystroke or</a:t>
            </a:r>
          </a:p>
          <a:p>
            <a:r>
              <a:rPr lang="en-US" sz="1200" kern="1200" baseline="0" dirty="0" smtClean="0">
                <a:solidFill>
                  <a:schemeClr val="tx1"/>
                </a:solidFill>
                <a:latin typeface="+mn-lt"/>
                <a:ea typeface="+mn-ea"/>
                <a:cs typeface="+mn-cs"/>
              </a:rPr>
              <a:t>single line. For web access, the element is a web page, which could be as little as a</a:t>
            </a:r>
          </a:p>
          <a:p>
            <a:r>
              <a:rPr lang="en-US" sz="1200" kern="1200" baseline="0" dirty="0" smtClean="0">
                <a:solidFill>
                  <a:schemeClr val="tx1"/>
                </a:solidFill>
                <a:latin typeface="+mn-lt"/>
                <a:ea typeface="+mn-ea"/>
                <a:cs typeface="+mn-cs"/>
              </a:rPr>
              <a:t>few kilobytes or could be substantially larger for an image-rich page. For a scientific</a:t>
            </a:r>
          </a:p>
          <a:p>
            <a:r>
              <a:rPr lang="en-US" sz="1200" kern="1200" baseline="0" dirty="0" smtClean="0">
                <a:solidFill>
                  <a:schemeClr val="tx1"/>
                </a:solidFill>
                <a:latin typeface="+mn-lt"/>
                <a:ea typeface="+mn-ea"/>
                <a:cs typeface="+mn-cs"/>
              </a:rPr>
              <a:t>application, the element could be many megabytes of data.</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very small elements, the total elapsed time is dominated by the delay time across</a:t>
            </a:r>
          </a:p>
          <a:p>
            <a:r>
              <a:rPr lang="en-US" sz="1200" kern="1200" baseline="0" dirty="0" smtClean="0">
                <a:solidFill>
                  <a:schemeClr val="tx1"/>
                </a:solidFill>
                <a:latin typeface="+mn-lt"/>
                <a:ea typeface="+mn-ea"/>
                <a:cs typeface="+mn-cs"/>
              </a:rPr>
              <a:t>the Internet. However, for larger elements, the total elapsed time is dictated by the</a:t>
            </a:r>
          </a:p>
          <a:p>
            <a:r>
              <a:rPr lang="en-US" sz="1200" kern="1200" baseline="0" dirty="0" smtClean="0">
                <a:solidFill>
                  <a:schemeClr val="tx1"/>
                </a:solidFill>
                <a:latin typeface="+mn-lt"/>
                <a:ea typeface="+mn-ea"/>
                <a:cs typeface="+mn-cs"/>
              </a:rPr>
              <a:t>sliding-window performance of TCP and is therefore dominated by the throughput</a:t>
            </a:r>
          </a:p>
          <a:p>
            <a:r>
              <a:rPr lang="en-US" sz="1200" kern="1200" baseline="0" dirty="0" smtClean="0">
                <a:solidFill>
                  <a:schemeClr val="tx1"/>
                </a:solidFill>
                <a:latin typeface="+mn-lt"/>
                <a:ea typeface="+mn-ea"/>
                <a:cs typeface="+mn-cs"/>
              </a:rPr>
              <a:t>achieved over the TCP connection. Thus, for large transfers, the transfer time is</a:t>
            </a:r>
          </a:p>
          <a:p>
            <a:r>
              <a:rPr lang="en-US" sz="1200" kern="1200" baseline="0" dirty="0" smtClean="0">
                <a:solidFill>
                  <a:schemeClr val="tx1"/>
                </a:solidFill>
                <a:latin typeface="+mn-lt"/>
                <a:ea typeface="+mn-ea"/>
                <a:cs typeface="+mn-cs"/>
              </a:rPr>
              <a:t>proportional to the size of the file and the degree to which the source slows because</a:t>
            </a:r>
          </a:p>
          <a:p>
            <a:r>
              <a:rPr lang="en-US" sz="1200" kern="1200" baseline="0" dirty="0" smtClean="0">
                <a:solidFill>
                  <a:schemeClr val="tx1"/>
                </a:solidFill>
                <a:latin typeface="+mn-lt"/>
                <a:ea typeface="+mn-ea"/>
                <a:cs typeface="+mn-cs"/>
              </a:rPr>
              <a:t>of congestion.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should be clear that even if you confine your attention to elastic traffic, some service</a:t>
            </a:r>
          </a:p>
          <a:p>
            <a:r>
              <a:rPr lang="en-US" sz="1200" kern="1200" baseline="0" dirty="0" smtClean="0">
                <a:solidFill>
                  <a:schemeClr val="tx1"/>
                </a:solidFill>
                <a:latin typeface="+mn-lt"/>
                <a:ea typeface="+mn-ea"/>
                <a:cs typeface="+mn-cs"/>
              </a:rPr>
              <a:t>prioritizing and controlling traffic could be of benefit. Without such a service, routers</a:t>
            </a:r>
          </a:p>
          <a:p>
            <a:r>
              <a:rPr lang="en-US" sz="1200" kern="1200" baseline="0" dirty="0" smtClean="0">
                <a:solidFill>
                  <a:schemeClr val="tx1"/>
                </a:solidFill>
                <a:latin typeface="+mn-lt"/>
                <a:ea typeface="+mn-ea"/>
                <a:cs typeface="+mn-cs"/>
              </a:rPr>
              <a:t>are dealing evenhandedly with arriving IP packets, with no concern for the type of</a:t>
            </a:r>
          </a:p>
          <a:p>
            <a:r>
              <a:rPr lang="en-US" sz="1200" kern="1200" baseline="0" dirty="0" smtClean="0">
                <a:solidFill>
                  <a:schemeClr val="tx1"/>
                </a:solidFill>
                <a:latin typeface="+mn-lt"/>
                <a:ea typeface="+mn-ea"/>
                <a:cs typeface="+mn-cs"/>
              </a:rPr>
              <a:t>application and whether a particular packet is part of a large transfer element or a</a:t>
            </a:r>
          </a:p>
          <a:p>
            <a:r>
              <a:rPr lang="en-US" sz="1200" kern="1200" baseline="0" dirty="0" smtClean="0">
                <a:solidFill>
                  <a:schemeClr val="tx1"/>
                </a:solidFill>
                <a:latin typeface="+mn-lt"/>
                <a:ea typeface="+mn-ea"/>
                <a:cs typeface="+mn-cs"/>
              </a:rPr>
              <a:t>small one. Under such circumstances, and if congestion develops, it is unlikely that</a:t>
            </a:r>
          </a:p>
          <a:p>
            <a:r>
              <a:rPr lang="en-US" sz="1200" kern="1200" baseline="0" dirty="0" smtClean="0">
                <a:solidFill>
                  <a:schemeClr val="tx1"/>
                </a:solidFill>
                <a:latin typeface="+mn-lt"/>
                <a:ea typeface="+mn-ea"/>
                <a:cs typeface="+mn-cs"/>
              </a:rPr>
              <a:t>resources will be allocated in such a way as to meet the needs of all applications fairly.</a:t>
            </a:r>
          </a:p>
          <a:p>
            <a:r>
              <a:rPr lang="en-US" sz="1200" kern="1200" baseline="0" dirty="0" smtClean="0">
                <a:solidFill>
                  <a:schemeClr val="tx1"/>
                </a:solidFill>
                <a:latin typeface="+mn-lt"/>
                <a:ea typeface="+mn-ea"/>
                <a:cs typeface="+mn-cs"/>
              </a:rPr>
              <a:t>When inelastic traffic is added to the mix, the results are even more unsatisfactory.</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3</a:t>
            </a:fld>
            <a:endParaRPr lang="en-US"/>
          </a:p>
        </p:txBody>
      </p:sp>
    </p:spTree>
    <p:extLst>
      <p:ext uri="{BB962C8B-B14F-4D97-AF65-F5344CB8AC3E}">
        <p14:creationId xmlns:p14="http://schemas.microsoft.com/office/powerpoint/2010/main" val="4019947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2.7 illustrates a network in which the two arrowed lines between a pair of</a:t>
            </a:r>
          </a:p>
          <a:p>
            <a:r>
              <a:rPr lang="en-US" sz="1200" kern="1200" baseline="0" dirty="0" smtClean="0">
                <a:solidFill>
                  <a:schemeClr val="tx1"/>
                </a:solidFill>
                <a:latin typeface="+mn-lt"/>
                <a:ea typeface="+mn-ea"/>
                <a:cs typeface="+mn-cs"/>
              </a:rPr>
              <a:t>nodes represent a link between these nodes, and the corresponding numbers represent</a:t>
            </a:r>
          </a:p>
          <a:p>
            <a:r>
              <a:rPr lang="en-US" sz="1200" kern="1200" baseline="0" dirty="0" smtClean="0">
                <a:solidFill>
                  <a:schemeClr val="tx1"/>
                </a:solidFill>
                <a:latin typeface="+mn-lt"/>
                <a:ea typeface="+mn-ea"/>
                <a:cs typeface="+mn-cs"/>
              </a:rPr>
              <a:t>the current link cost in each direction. Our concern, of course, is with an internet, in</a:t>
            </a:r>
          </a:p>
          <a:p>
            <a:r>
              <a:rPr lang="en-US" sz="1200" kern="1200" baseline="0" dirty="0" smtClean="0">
                <a:solidFill>
                  <a:schemeClr val="tx1"/>
                </a:solidFill>
                <a:latin typeface="+mn-lt"/>
                <a:ea typeface="+mn-ea"/>
                <a:cs typeface="+mn-cs"/>
              </a:rPr>
              <a:t>which each node is a router and the links between adjacent routers are networks or</a:t>
            </a:r>
          </a:p>
          <a:p>
            <a:r>
              <a:rPr lang="en-US" sz="1200" kern="1200" baseline="0" dirty="0" smtClean="0">
                <a:solidFill>
                  <a:schemeClr val="tx1"/>
                </a:solidFill>
                <a:latin typeface="+mn-lt"/>
                <a:ea typeface="+mn-ea"/>
                <a:cs typeface="+mn-cs"/>
              </a:rPr>
              <a:t>direct communications links. The shortest path (fewest hops) from node 1 to node 6</a:t>
            </a:r>
          </a:p>
          <a:p>
            <a:r>
              <a:rPr lang="en-US" sz="1200" kern="1200" baseline="0" dirty="0" smtClean="0">
                <a:solidFill>
                  <a:schemeClr val="tx1"/>
                </a:solidFill>
                <a:latin typeface="+mn-lt"/>
                <a:ea typeface="+mn-ea"/>
                <a:cs typeface="+mn-cs"/>
              </a:rPr>
              <a:t>is 1-3-6 (Cost = 5 + 5 = 10), but the least-cost path is 1-4-5-6 (Cost = 1 + 1 + 2 = 4).</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Costs are assigned to links to support one or more design objectives. For example,</a:t>
            </a:r>
          </a:p>
          <a:p>
            <a:r>
              <a:rPr lang="en-US" sz="1200" kern="1200" baseline="0" dirty="0" smtClean="0">
                <a:solidFill>
                  <a:schemeClr val="tx1"/>
                </a:solidFill>
                <a:latin typeface="+mn-lt"/>
                <a:ea typeface="+mn-ea"/>
                <a:cs typeface="+mn-cs"/>
              </a:rPr>
              <a:t>the cost could be inversely related to the data rate (that is, the higher the data rate on</a:t>
            </a:r>
          </a:p>
          <a:p>
            <a:r>
              <a:rPr lang="en-US" sz="1200" kern="1200" baseline="0" dirty="0" smtClean="0">
                <a:solidFill>
                  <a:schemeClr val="tx1"/>
                </a:solidFill>
                <a:latin typeface="+mn-lt"/>
                <a:ea typeface="+mn-ea"/>
                <a:cs typeface="+mn-cs"/>
              </a:rPr>
              <a:t>a link, the lower the assigned cost of the link) or the current link delay. In the first</a:t>
            </a:r>
          </a:p>
          <a:p>
            <a:r>
              <a:rPr lang="en-US" sz="1200" kern="1200" baseline="0" dirty="0" smtClean="0">
                <a:solidFill>
                  <a:schemeClr val="tx1"/>
                </a:solidFill>
                <a:latin typeface="+mn-lt"/>
                <a:ea typeface="+mn-ea"/>
                <a:cs typeface="+mn-cs"/>
              </a:rPr>
              <a:t>case, the least-cost route should provide the highest throughput. In the second case,</a:t>
            </a:r>
          </a:p>
          <a:p>
            <a:r>
              <a:rPr lang="en-US" sz="1200" kern="1200" baseline="0" dirty="0" smtClean="0">
                <a:solidFill>
                  <a:schemeClr val="tx1"/>
                </a:solidFill>
                <a:latin typeface="+mn-lt"/>
                <a:ea typeface="+mn-ea"/>
                <a:cs typeface="+mn-cs"/>
              </a:rPr>
              <a:t>the least-cost route should minimize delay. Routing decisions can be based on other</a:t>
            </a:r>
          </a:p>
          <a:p>
            <a:r>
              <a:rPr lang="en-US" sz="1200" kern="1200" baseline="0" dirty="0" smtClean="0">
                <a:solidFill>
                  <a:schemeClr val="tx1"/>
                </a:solidFill>
                <a:latin typeface="+mn-lt"/>
                <a:ea typeface="+mn-ea"/>
                <a:cs typeface="+mn-cs"/>
              </a:rPr>
              <a:t>criteria as well. For example, a routing policy may dictate that certain types of traffic</a:t>
            </a:r>
          </a:p>
          <a:p>
            <a:r>
              <a:rPr lang="en-US" sz="1200" kern="1200" baseline="0" dirty="0" smtClean="0">
                <a:solidFill>
                  <a:schemeClr val="tx1"/>
                </a:solidFill>
                <a:latin typeface="+mn-lt"/>
                <a:ea typeface="+mn-ea"/>
                <a:cs typeface="+mn-cs"/>
              </a:rPr>
              <a:t>be restricted to certain routes for security concerns.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21</a:t>
            </a:fld>
            <a:endParaRPr lang="en-US"/>
          </a:p>
        </p:txBody>
      </p:sp>
    </p:spTree>
    <p:extLst>
      <p:ext uri="{BB962C8B-B14F-4D97-AF65-F5344CB8AC3E}">
        <p14:creationId xmlns:p14="http://schemas.microsoft.com/office/powerpoint/2010/main" val="2976089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key function of any router is to accept incoming packets and forward them. For</a:t>
            </a:r>
          </a:p>
          <a:p>
            <a:r>
              <a:rPr lang="en-US" sz="1200" kern="1200" baseline="0" dirty="0" smtClean="0">
                <a:solidFill>
                  <a:schemeClr val="tx1"/>
                </a:solidFill>
                <a:latin typeface="+mn-lt"/>
                <a:ea typeface="+mn-ea"/>
                <a:cs typeface="+mn-cs"/>
              </a:rPr>
              <a:t>this purpose, a router maintains forwarding tables. Figure 2.8 shows a simplified</a:t>
            </a:r>
          </a:p>
          <a:p>
            <a:r>
              <a:rPr lang="en-US" sz="1200" kern="1200" baseline="0" dirty="0" smtClean="0">
                <a:solidFill>
                  <a:schemeClr val="tx1"/>
                </a:solidFill>
                <a:latin typeface="+mn-lt"/>
                <a:ea typeface="+mn-ea"/>
                <a:cs typeface="+mn-cs"/>
              </a:rPr>
              <a:t>example of how this might be implemented for the network, with its associated link</a:t>
            </a:r>
          </a:p>
          <a:p>
            <a:r>
              <a:rPr lang="en-US" sz="1200" kern="1200" baseline="0" dirty="0" smtClean="0">
                <a:solidFill>
                  <a:schemeClr val="tx1"/>
                </a:solidFill>
                <a:latin typeface="+mn-lt"/>
                <a:ea typeface="+mn-ea"/>
                <a:cs typeface="+mn-cs"/>
              </a:rPr>
              <a:t>costs, of Figure 2.7. A router’s forwarding table shows, for each destination, the</a:t>
            </a:r>
          </a:p>
          <a:p>
            <a:r>
              <a:rPr lang="en-US" sz="1200" kern="1200" baseline="0" dirty="0" smtClean="0">
                <a:solidFill>
                  <a:schemeClr val="tx1"/>
                </a:solidFill>
                <a:latin typeface="+mn-lt"/>
                <a:ea typeface="+mn-ea"/>
                <a:cs typeface="+mn-cs"/>
              </a:rPr>
              <a:t>identity of the next node on the router. Each router may be responsible for discovering</a:t>
            </a:r>
          </a:p>
          <a:p>
            <a:r>
              <a:rPr lang="en-US" sz="1200" kern="1200" baseline="0" dirty="0" smtClean="0">
                <a:solidFill>
                  <a:schemeClr val="tx1"/>
                </a:solidFill>
                <a:latin typeface="+mn-lt"/>
                <a:ea typeface="+mn-ea"/>
                <a:cs typeface="+mn-cs"/>
              </a:rPr>
              <a:t>the appropriate routes. Alternatively, a network control center may be responsible for</a:t>
            </a:r>
          </a:p>
          <a:p>
            <a:r>
              <a:rPr lang="en-US" sz="1200" kern="1200" baseline="0" dirty="0" smtClean="0">
                <a:solidFill>
                  <a:schemeClr val="tx1"/>
                </a:solidFill>
                <a:latin typeface="+mn-lt"/>
                <a:ea typeface="+mn-ea"/>
                <a:cs typeface="+mn-cs"/>
              </a:rPr>
              <a:t>designing routes for all routers and maintaining a central forwarding table, providing</a:t>
            </a:r>
          </a:p>
          <a:p>
            <a:r>
              <a:rPr lang="en-US" sz="1200" kern="1200" baseline="0" dirty="0" smtClean="0">
                <a:solidFill>
                  <a:schemeClr val="tx1"/>
                </a:solidFill>
                <a:latin typeface="+mn-lt"/>
                <a:ea typeface="+mn-ea"/>
                <a:cs typeface="+mn-cs"/>
              </a:rPr>
              <a:t>each router with individual forwarding tables relevant only to that router.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it is not necessary to store the complete route for each possible pair of nodes.</a:t>
            </a:r>
          </a:p>
          <a:p>
            <a:r>
              <a:rPr lang="en-US" sz="1200" kern="1200" baseline="0" dirty="0" smtClean="0">
                <a:solidFill>
                  <a:schemeClr val="tx1"/>
                </a:solidFill>
                <a:latin typeface="+mn-lt"/>
                <a:ea typeface="+mn-ea"/>
                <a:cs typeface="+mn-cs"/>
              </a:rPr>
              <a:t>Rather, it is sufficient to know, for each pair of nodes, the identity of the first node on</a:t>
            </a:r>
          </a:p>
          <a:p>
            <a:r>
              <a:rPr lang="en-US" sz="1200" kern="1200" baseline="0" dirty="0" smtClean="0">
                <a:solidFill>
                  <a:schemeClr val="tx1"/>
                </a:solidFill>
                <a:latin typeface="+mn-lt"/>
                <a:ea typeface="+mn-ea"/>
                <a:cs typeface="+mn-cs"/>
              </a:rPr>
              <a:t>the route.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simple example of Figure 2.8, forwarding decisions are based solely on the</a:t>
            </a:r>
          </a:p>
          <a:p>
            <a:r>
              <a:rPr lang="en-US" sz="1200" kern="1200" baseline="0" dirty="0" smtClean="0">
                <a:solidFill>
                  <a:schemeClr val="tx1"/>
                </a:solidFill>
                <a:latin typeface="+mn-lt"/>
                <a:ea typeface="+mn-ea"/>
                <a:cs typeface="+mn-cs"/>
              </a:rPr>
              <a:t>identity of the destination system. Additional information is often used to determine</a:t>
            </a:r>
          </a:p>
          <a:p>
            <a:r>
              <a:rPr lang="en-US" sz="1200" kern="1200" baseline="0" dirty="0" smtClean="0">
                <a:solidFill>
                  <a:schemeClr val="tx1"/>
                </a:solidFill>
                <a:latin typeface="+mn-lt"/>
                <a:ea typeface="+mn-ea"/>
                <a:cs typeface="+mn-cs"/>
              </a:rPr>
              <a:t>the forwarding decision, such as the source address, packet flow identifier, or security</a:t>
            </a:r>
          </a:p>
          <a:p>
            <a:r>
              <a:rPr lang="en-US" sz="1200" kern="1200" baseline="0" dirty="0" smtClean="0">
                <a:solidFill>
                  <a:schemeClr val="tx1"/>
                </a:solidFill>
                <a:latin typeface="+mn-lt"/>
                <a:ea typeface="+mn-ea"/>
                <a:cs typeface="+mn-cs"/>
              </a:rPr>
              <a:t>level of the packet: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Failure:  When a node or link fails, it can no longer be used as part of a route.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Congestion: When a particular portion of the network is heavily congested,</a:t>
            </a:r>
          </a:p>
          <a:p>
            <a:r>
              <a:rPr lang="en-US" sz="1200" kern="1200" baseline="0" dirty="0" smtClean="0">
                <a:solidFill>
                  <a:schemeClr val="tx1"/>
                </a:solidFill>
                <a:latin typeface="+mn-lt"/>
                <a:ea typeface="+mn-ea"/>
                <a:cs typeface="+mn-cs"/>
              </a:rPr>
              <a:t>it is desirable to route packets around rather than through the area of</a:t>
            </a:r>
          </a:p>
          <a:p>
            <a:r>
              <a:rPr lang="en-US" sz="1200" kern="1200" baseline="0" dirty="0" smtClean="0">
                <a:solidFill>
                  <a:schemeClr val="tx1"/>
                </a:solidFill>
                <a:latin typeface="+mn-lt"/>
                <a:ea typeface="+mn-ea"/>
                <a:cs typeface="+mn-cs"/>
              </a:rPr>
              <a:t>congestion.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Topology change: The insertion of new links or nodes affects routing.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adaptive routing to be possible, information about the state of the network must be</a:t>
            </a:r>
          </a:p>
          <a:p>
            <a:r>
              <a:rPr lang="en-US" sz="1200" kern="1200" baseline="0" dirty="0" smtClean="0">
                <a:solidFill>
                  <a:schemeClr val="tx1"/>
                </a:solidFill>
                <a:latin typeface="+mn-lt"/>
                <a:ea typeface="+mn-ea"/>
                <a:cs typeface="+mn-cs"/>
              </a:rPr>
              <a:t>exchanged among the nodes or between the nodes and a central controller.</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22</a:t>
            </a:fld>
            <a:endParaRPr lang="en-US"/>
          </a:p>
        </p:txBody>
      </p:sp>
    </p:spTree>
    <p:extLst>
      <p:ext uri="{BB962C8B-B14F-4D97-AF65-F5344CB8AC3E}">
        <p14:creationId xmlns:p14="http://schemas.microsoft.com/office/powerpoint/2010/main" val="1220743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The routers in an internet are responsible for receiving and forwarding packets</a:t>
            </a:r>
          </a:p>
          <a:p>
            <a:r>
              <a:rPr lang="en-US" sz="1200" kern="1200" baseline="0" dirty="0" smtClean="0">
                <a:solidFill>
                  <a:schemeClr val="tx1"/>
                </a:solidFill>
                <a:latin typeface="+mn-lt"/>
                <a:ea typeface="+mn-ea"/>
                <a:cs typeface="+mn-cs"/>
              </a:rPr>
              <a:t>through the interconnected set of networks. Each router makes routing decisions based</a:t>
            </a:r>
          </a:p>
          <a:p>
            <a:r>
              <a:rPr lang="en-US" sz="1200" kern="1200" baseline="0" dirty="0" smtClean="0">
                <a:solidFill>
                  <a:schemeClr val="tx1"/>
                </a:solidFill>
                <a:latin typeface="+mn-lt"/>
                <a:ea typeface="+mn-ea"/>
                <a:cs typeface="+mn-cs"/>
              </a:rPr>
              <a:t>on knowledge of the topology and traffic/delay conditions of the internet. Accordingly,</a:t>
            </a:r>
          </a:p>
          <a:p>
            <a:r>
              <a:rPr lang="en-US" sz="1200" kern="1200" baseline="0" dirty="0" smtClean="0">
                <a:solidFill>
                  <a:schemeClr val="tx1"/>
                </a:solidFill>
                <a:latin typeface="+mn-lt"/>
                <a:ea typeface="+mn-ea"/>
                <a:cs typeface="+mn-cs"/>
              </a:rPr>
              <a:t>a degree of dynamic cooperation is needed among the routers. In particular, the</a:t>
            </a:r>
          </a:p>
          <a:p>
            <a:r>
              <a:rPr lang="en-US" sz="1200" kern="1200" baseline="0" dirty="0" smtClean="0">
                <a:solidFill>
                  <a:schemeClr val="tx1"/>
                </a:solidFill>
                <a:latin typeface="+mn-lt"/>
                <a:ea typeface="+mn-ea"/>
                <a:cs typeface="+mn-cs"/>
              </a:rPr>
              <a:t>router must avoid portions of the network that have failed and should avoid portions</a:t>
            </a:r>
          </a:p>
          <a:p>
            <a:r>
              <a:rPr lang="en-US" sz="1200" kern="1200" baseline="0" dirty="0" smtClean="0">
                <a:solidFill>
                  <a:schemeClr val="tx1"/>
                </a:solidFill>
                <a:latin typeface="+mn-lt"/>
                <a:ea typeface="+mn-ea"/>
                <a:cs typeface="+mn-cs"/>
              </a:rPr>
              <a:t> of the network that are congested. To make such dynamic routing decisions, routers</a:t>
            </a:r>
          </a:p>
          <a:p>
            <a:r>
              <a:rPr lang="en-US" sz="1200" kern="1200" baseline="0" dirty="0" smtClean="0">
                <a:solidFill>
                  <a:schemeClr val="tx1"/>
                </a:solidFill>
                <a:latin typeface="+mn-lt"/>
                <a:ea typeface="+mn-ea"/>
                <a:cs typeface="+mn-cs"/>
              </a:rPr>
              <a:t>exchange routing information using a routing protocol. Information is needed about</a:t>
            </a:r>
          </a:p>
          <a:p>
            <a:r>
              <a:rPr lang="en-US" sz="1200" kern="1200" baseline="0" dirty="0" smtClean="0">
                <a:solidFill>
                  <a:schemeClr val="tx1"/>
                </a:solidFill>
                <a:latin typeface="+mn-lt"/>
                <a:ea typeface="+mn-ea"/>
                <a:cs typeface="+mn-cs"/>
              </a:rPr>
              <a:t>the status of the internet, in terms of which networks can be reached by which routes,</a:t>
            </a:r>
          </a:p>
          <a:p>
            <a:r>
              <a:rPr lang="en-US" sz="1200" kern="1200" baseline="0" dirty="0" smtClean="0">
                <a:solidFill>
                  <a:schemeClr val="tx1"/>
                </a:solidFill>
                <a:latin typeface="+mn-lt"/>
                <a:ea typeface="+mn-ea"/>
                <a:cs typeface="+mn-cs"/>
              </a:rPr>
              <a:t>and the delay characteristics of various routes.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are essentially two categories of routing protocols, which are based on the</a:t>
            </a:r>
          </a:p>
          <a:p>
            <a:r>
              <a:rPr lang="en-US" sz="1200" kern="1200" baseline="0" dirty="0" smtClean="0">
                <a:solidFill>
                  <a:schemeClr val="tx1"/>
                </a:solidFill>
                <a:latin typeface="+mn-lt"/>
                <a:ea typeface="+mn-ea"/>
                <a:cs typeface="+mn-cs"/>
              </a:rPr>
              <a:t>concept of an autonomous system (AS) . We first define AS and then look at the</a:t>
            </a:r>
          </a:p>
          <a:p>
            <a:r>
              <a:rPr lang="en-US" sz="1200" kern="1200" baseline="0" dirty="0" smtClean="0">
                <a:solidFill>
                  <a:schemeClr val="tx1"/>
                </a:solidFill>
                <a:latin typeface="+mn-lt"/>
                <a:ea typeface="+mn-ea"/>
                <a:cs typeface="+mn-cs"/>
              </a:rPr>
              <a:t>two categories. An AS exhibits the following characteristics: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An AS is a set of routers and networks managed by a single organization.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An AS consists of a group of routers exchanging information via a common</a:t>
            </a:r>
          </a:p>
          <a:p>
            <a:r>
              <a:rPr lang="en-US" sz="1200" kern="1200" baseline="0" dirty="0" smtClean="0">
                <a:solidFill>
                  <a:schemeClr val="tx1"/>
                </a:solidFill>
                <a:latin typeface="+mn-lt"/>
                <a:ea typeface="+mn-ea"/>
                <a:cs typeface="+mn-cs"/>
              </a:rPr>
              <a:t>routing protocol.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Except in times of failure, an AS is connected (in a graph-theoretic sense); that</a:t>
            </a:r>
          </a:p>
          <a:p>
            <a:r>
              <a:rPr lang="en-US" sz="1200" kern="1200" baseline="0" dirty="0" smtClean="0">
                <a:solidFill>
                  <a:schemeClr val="tx1"/>
                </a:solidFill>
                <a:latin typeface="+mn-lt"/>
                <a:ea typeface="+mn-ea"/>
                <a:cs typeface="+mn-cs"/>
              </a:rPr>
              <a:t>is, there is a path between any pair of nodes.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shared routing protocol, called here an interior router protocol (IRP) , passes</a:t>
            </a:r>
          </a:p>
          <a:p>
            <a:r>
              <a:rPr lang="en-US" sz="1200" kern="1200" baseline="0" dirty="0" smtClean="0">
                <a:solidFill>
                  <a:schemeClr val="tx1"/>
                </a:solidFill>
                <a:latin typeface="+mn-lt"/>
                <a:ea typeface="+mn-ea"/>
                <a:cs typeface="+mn-cs"/>
              </a:rPr>
              <a:t>routing information between routers within an AS. The protocol used within the AS</a:t>
            </a:r>
          </a:p>
          <a:p>
            <a:r>
              <a:rPr lang="en-US" sz="1200" kern="1200" baseline="0" dirty="0" smtClean="0">
                <a:solidFill>
                  <a:schemeClr val="tx1"/>
                </a:solidFill>
                <a:latin typeface="+mn-lt"/>
                <a:ea typeface="+mn-ea"/>
                <a:cs typeface="+mn-cs"/>
              </a:rPr>
              <a:t>does not need to be implemented outside of the system. This flexibility allows </a:t>
            </a:r>
            <a:r>
              <a:rPr lang="en-US" sz="1200" kern="1200" baseline="0" dirty="0" err="1" smtClean="0">
                <a:solidFill>
                  <a:schemeClr val="tx1"/>
                </a:solidFill>
                <a:latin typeface="+mn-lt"/>
                <a:ea typeface="+mn-ea"/>
                <a:cs typeface="+mn-cs"/>
              </a:rPr>
              <a:t>IRPs</a:t>
            </a:r>
            <a:r>
              <a:rPr lang="en-US" sz="1200" kern="1200" baseline="0" dirty="0" smtClean="0">
                <a:solidFill>
                  <a:schemeClr val="tx1"/>
                </a:solidFill>
                <a:latin typeface="+mn-lt"/>
                <a:ea typeface="+mn-ea"/>
                <a:cs typeface="+mn-cs"/>
              </a:rPr>
              <a:t> to</a:t>
            </a:r>
          </a:p>
          <a:p>
            <a:r>
              <a:rPr lang="en-US" sz="1200" kern="1200" baseline="0" dirty="0" smtClean="0">
                <a:solidFill>
                  <a:schemeClr val="tx1"/>
                </a:solidFill>
                <a:latin typeface="+mn-lt"/>
                <a:ea typeface="+mn-ea"/>
                <a:cs typeface="+mn-cs"/>
              </a:rPr>
              <a:t>be custom tailored to specific applications and requirements.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23</a:t>
            </a:fld>
            <a:endParaRPr lang="en-US"/>
          </a:p>
        </p:txBody>
      </p:sp>
    </p:spTree>
    <p:extLst>
      <p:ext uri="{BB962C8B-B14F-4D97-AF65-F5344CB8AC3E}">
        <p14:creationId xmlns:p14="http://schemas.microsoft.com/office/powerpoint/2010/main" val="820456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There are essentially two categories of routing protocols, which are based on the</a:t>
            </a:r>
          </a:p>
          <a:p>
            <a:r>
              <a:rPr lang="en-US" sz="1200" kern="1200" baseline="0" dirty="0" smtClean="0">
                <a:solidFill>
                  <a:schemeClr val="tx1"/>
                </a:solidFill>
                <a:latin typeface="+mn-lt"/>
                <a:ea typeface="+mn-ea"/>
                <a:cs typeface="+mn-cs"/>
              </a:rPr>
              <a:t>concept of an autonomous system (AS) . We first define AS and then look at the</a:t>
            </a:r>
          </a:p>
          <a:p>
            <a:r>
              <a:rPr lang="en-US" sz="1200" kern="1200" baseline="0" dirty="0" smtClean="0">
                <a:solidFill>
                  <a:schemeClr val="tx1"/>
                </a:solidFill>
                <a:latin typeface="+mn-lt"/>
                <a:ea typeface="+mn-ea"/>
                <a:cs typeface="+mn-cs"/>
              </a:rPr>
              <a:t>two categories. An AS exhibits the following characteristics: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An AS is a set of routers and networks managed by a single organization.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An AS consists of a group of routers exchanging information via a common</a:t>
            </a:r>
          </a:p>
          <a:p>
            <a:r>
              <a:rPr lang="en-US" sz="1200" kern="1200" baseline="0" dirty="0" smtClean="0">
                <a:solidFill>
                  <a:schemeClr val="tx1"/>
                </a:solidFill>
                <a:latin typeface="+mn-lt"/>
                <a:ea typeface="+mn-ea"/>
                <a:cs typeface="+mn-cs"/>
              </a:rPr>
              <a:t>routing protocol.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Except in times of failure, an AS is connected (in a graph-theoretic sense); that</a:t>
            </a:r>
          </a:p>
          <a:p>
            <a:r>
              <a:rPr lang="en-US" sz="1200" kern="1200" baseline="0" dirty="0" smtClean="0">
                <a:solidFill>
                  <a:schemeClr val="tx1"/>
                </a:solidFill>
                <a:latin typeface="+mn-lt"/>
                <a:ea typeface="+mn-ea"/>
                <a:cs typeface="+mn-cs"/>
              </a:rPr>
              <a:t>is, there is a path between any pair of nodes.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shared routing protocol, called here an interior router protocol (IRP) , passes</a:t>
            </a:r>
          </a:p>
          <a:p>
            <a:r>
              <a:rPr lang="en-US" sz="1200" kern="1200" baseline="0" dirty="0" smtClean="0">
                <a:solidFill>
                  <a:schemeClr val="tx1"/>
                </a:solidFill>
                <a:latin typeface="+mn-lt"/>
                <a:ea typeface="+mn-ea"/>
                <a:cs typeface="+mn-cs"/>
              </a:rPr>
              <a:t>routing information between routers within an AS. The protocol used within the AS</a:t>
            </a:r>
          </a:p>
          <a:p>
            <a:r>
              <a:rPr lang="en-US" sz="1200" kern="1200" baseline="0" dirty="0" smtClean="0">
                <a:solidFill>
                  <a:schemeClr val="tx1"/>
                </a:solidFill>
                <a:latin typeface="+mn-lt"/>
                <a:ea typeface="+mn-ea"/>
                <a:cs typeface="+mn-cs"/>
              </a:rPr>
              <a:t>does not need to be implemented outside of the system. This flexibility allows </a:t>
            </a:r>
            <a:r>
              <a:rPr lang="en-US" sz="1200" kern="1200" baseline="0" dirty="0" err="1" smtClean="0">
                <a:solidFill>
                  <a:schemeClr val="tx1"/>
                </a:solidFill>
                <a:latin typeface="+mn-lt"/>
                <a:ea typeface="+mn-ea"/>
                <a:cs typeface="+mn-cs"/>
              </a:rPr>
              <a:t>IRPs</a:t>
            </a:r>
            <a:r>
              <a:rPr lang="en-US" sz="1200" kern="1200" baseline="0" dirty="0" smtClean="0">
                <a:solidFill>
                  <a:schemeClr val="tx1"/>
                </a:solidFill>
                <a:latin typeface="+mn-lt"/>
                <a:ea typeface="+mn-ea"/>
                <a:cs typeface="+mn-cs"/>
              </a:rPr>
              <a:t> to</a:t>
            </a:r>
          </a:p>
          <a:p>
            <a:r>
              <a:rPr lang="en-US" sz="1200" kern="1200" baseline="0" dirty="0" smtClean="0">
                <a:solidFill>
                  <a:schemeClr val="tx1"/>
                </a:solidFill>
                <a:latin typeface="+mn-lt"/>
                <a:ea typeface="+mn-ea"/>
                <a:cs typeface="+mn-cs"/>
              </a:rPr>
              <a:t>be custom tailored to specific applications and requirements.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24</a:t>
            </a:fld>
            <a:endParaRPr lang="en-US"/>
          </a:p>
        </p:txBody>
      </p:sp>
    </p:spTree>
    <p:extLst>
      <p:ext uri="{BB962C8B-B14F-4D97-AF65-F5344CB8AC3E}">
        <p14:creationId xmlns:p14="http://schemas.microsoft.com/office/powerpoint/2010/main" val="1855979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It may happen, however, that an internet will be constructed of more than one AS. For</a:t>
            </a:r>
          </a:p>
          <a:p>
            <a:r>
              <a:rPr lang="en-US" sz="1200" kern="1200" baseline="0" dirty="0" smtClean="0">
                <a:solidFill>
                  <a:schemeClr val="tx1"/>
                </a:solidFill>
                <a:latin typeface="+mn-lt"/>
                <a:ea typeface="+mn-ea"/>
                <a:cs typeface="+mn-cs"/>
              </a:rPr>
              <a:t>example, all the LANs at a site, such as an office complex or campus, could be linked</a:t>
            </a:r>
          </a:p>
          <a:p>
            <a:r>
              <a:rPr lang="en-US" sz="1200" kern="1200" baseline="0" dirty="0" smtClean="0">
                <a:solidFill>
                  <a:schemeClr val="tx1"/>
                </a:solidFill>
                <a:latin typeface="+mn-lt"/>
                <a:ea typeface="+mn-ea"/>
                <a:cs typeface="+mn-cs"/>
              </a:rPr>
              <a:t>by routers to form an AS. This system might be linked through a wide-area network to</a:t>
            </a:r>
          </a:p>
          <a:p>
            <a:r>
              <a:rPr lang="en-US" sz="1200" kern="1200" baseline="0" dirty="0" smtClean="0">
                <a:solidFill>
                  <a:schemeClr val="tx1"/>
                </a:solidFill>
                <a:latin typeface="+mn-lt"/>
                <a:ea typeface="+mn-ea"/>
                <a:cs typeface="+mn-cs"/>
              </a:rPr>
              <a:t>other autonomous systems. Figure 2.9 illustrates this situation.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 this case, the routing algorithms and information in routing tables used by routers in</a:t>
            </a:r>
          </a:p>
          <a:p>
            <a:r>
              <a:rPr lang="en-US" sz="1200" kern="1200" baseline="0" dirty="0" smtClean="0">
                <a:solidFill>
                  <a:schemeClr val="tx1"/>
                </a:solidFill>
                <a:latin typeface="+mn-lt"/>
                <a:ea typeface="+mn-ea"/>
                <a:cs typeface="+mn-cs"/>
              </a:rPr>
              <a:t>different autonomous systems may differ. Nevertheless, the routers in one AS need at</a:t>
            </a:r>
          </a:p>
          <a:p>
            <a:r>
              <a:rPr lang="en-US" sz="1200" kern="1200" baseline="0" dirty="0" smtClean="0">
                <a:solidFill>
                  <a:schemeClr val="tx1"/>
                </a:solidFill>
                <a:latin typeface="+mn-lt"/>
                <a:ea typeface="+mn-ea"/>
                <a:cs typeface="+mn-cs"/>
              </a:rPr>
              <a:t>least a minimal level of information concerning networks outside the system that can</a:t>
            </a:r>
          </a:p>
          <a:p>
            <a:r>
              <a:rPr lang="en-US" sz="1200" kern="1200" baseline="0" dirty="0" smtClean="0">
                <a:solidFill>
                  <a:schemeClr val="tx1"/>
                </a:solidFill>
                <a:latin typeface="+mn-lt"/>
                <a:ea typeface="+mn-ea"/>
                <a:cs typeface="+mn-cs"/>
              </a:rPr>
              <a:t>be reached. We refer to the protocol used to pass routing information between routers</a:t>
            </a:r>
          </a:p>
          <a:p>
            <a:r>
              <a:rPr lang="en-US" sz="1200" kern="1200" baseline="0" dirty="0" smtClean="0">
                <a:solidFill>
                  <a:schemeClr val="tx1"/>
                </a:solidFill>
                <a:latin typeface="+mn-lt"/>
                <a:ea typeface="+mn-ea"/>
                <a:cs typeface="+mn-cs"/>
              </a:rPr>
              <a:t>in different autonomous systems as an exterior router protocol (ERP)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You can expect that an ERP will need to pass less information than an IRP for the</a:t>
            </a:r>
          </a:p>
          <a:p>
            <a:r>
              <a:rPr lang="en-US" sz="1200" kern="1200" baseline="0" dirty="0" smtClean="0">
                <a:solidFill>
                  <a:schemeClr val="tx1"/>
                </a:solidFill>
                <a:latin typeface="+mn-lt"/>
                <a:ea typeface="+mn-ea"/>
                <a:cs typeface="+mn-cs"/>
              </a:rPr>
              <a:t>following reason. If a packet is to be transferred from a host in one AS to a host in</a:t>
            </a:r>
          </a:p>
          <a:p>
            <a:r>
              <a:rPr lang="en-US" sz="1200" kern="1200" baseline="0" dirty="0" smtClean="0">
                <a:solidFill>
                  <a:schemeClr val="tx1"/>
                </a:solidFill>
                <a:latin typeface="+mn-lt"/>
                <a:ea typeface="+mn-ea"/>
                <a:cs typeface="+mn-cs"/>
              </a:rPr>
              <a:t>another AS, a router in the first system need only determine the target AS and devise</a:t>
            </a:r>
          </a:p>
          <a:p>
            <a:r>
              <a:rPr lang="en-US" sz="1200" kern="1200" baseline="0" dirty="0" smtClean="0">
                <a:solidFill>
                  <a:schemeClr val="tx1"/>
                </a:solidFill>
                <a:latin typeface="+mn-lt"/>
                <a:ea typeface="+mn-ea"/>
                <a:cs typeface="+mn-cs"/>
              </a:rPr>
              <a:t>a route to get into that target system. Once the packet enters the target AS, the routers</a:t>
            </a:r>
          </a:p>
          <a:p>
            <a:r>
              <a:rPr lang="en-US" sz="1200" kern="1200" baseline="0" dirty="0" smtClean="0">
                <a:solidFill>
                  <a:schemeClr val="tx1"/>
                </a:solidFill>
                <a:latin typeface="+mn-lt"/>
                <a:ea typeface="+mn-ea"/>
                <a:cs typeface="+mn-cs"/>
              </a:rPr>
              <a:t>within that system can cooperate to deliver the packet; the ERP is not concerned with,</a:t>
            </a:r>
          </a:p>
          <a:p>
            <a:r>
              <a:rPr lang="en-US" sz="1200" kern="1200" baseline="0" dirty="0" smtClean="0">
                <a:solidFill>
                  <a:schemeClr val="tx1"/>
                </a:solidFill>
                <a:latin typeface="+mn-lt"/>
                <a:ea typeface="+mn-ea"/>
                <a:cs typeface="+mn-cs"/>
              </a:rPr>
              <a:t>and does not know about, the details of the route followed within the target AS.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25</a:t>
            </a:fld>
            <a:endParaRPr lang="en-US"/>
          </a:p>
        </p:txBody>
      </p:sp>
    </p:spTree>
    <p:extLst>
      <p:ext uri="{BB962C8B-B14F-4D97-AF65-F5344CB8AC3E}">
        <p14:creationId xmlns:p14="http://schemas.microsoft.com/office/powerpoint/2010/main" val="2725619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2.10 depicts the principal elements of a router, from the point of view of its</a:t>
            </a:r>
          </a:p>
          <a:p>
            <a:r>
              <a:rPr lang="en-US" sz="1200" kern="1200" baseline="0" dirty="0" smtClean="0">
                <a:solidFill>
                  <a:schemeClr val="tx1"/>
                </a:solidFill>
                <a:latin typeface="+mn-lt"/>
                <a:ea typeface="+mn-ea"/>
                <a:cs typeface="+mn-cs"/>
              </a:rPr>
              <a:t>routing function.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Any given router has a number of I/O ports attached to it: one or more to other routers,</a:t>
            </a:r>
          </a:p>
          <a:p>
            <a:r>
              <a:rPr lang="en-US" sz="1200" kern="1200" baseline="0" dirty="0" smtClean="0">
                <a:solidFill>
                  <a:schemeClr val="tx1"/>
                </a:solidFill>
                <a:latin typeface="+mn-lt"/>
                <a:ea typeface="+mn-ea"/>
                <a:cs typeface="+mn-cs"/>
              </a:rPr>
              <a:t>and zero or more to end systems. On each port, packets arrive and depart. You can</a:t>
            </a:r>
          </a:p>
          <a:p>
            <a:r>
              <a:rPr lang="en-US" sz="1200" kern="1200" baseline="0" dirty="0" smtClean="0">
                <a:solidFill>
                  <a:schemeClr val="tx1"/>
                </a:solidFill>
                <a:latin typeface="+mn-lt"/>
                <a:ea typeface="+mn-ea"/>
                <a:cs typeface="+mn-cs"/>
              </a:rPr>
              <a:t>consider that there are two buffers, or queues, at each port: one to accept arriving</a:t>
            </a:r>
          </a:p>
          <a:p>
            <a:r>
              <a:rPr lang="en-US" sz="1200" kern="1200" baseline="0" dirty="0" smtClean="0">
                <a:solidFill>
                  <a:schemeClr val="tx1"/>
                </a:solidFill>
                <a:latin typeface="+mn-lt"/>
                <a:ea typeface="+mn-ea"/>
                <a:cs typeface="+mn-cs"/>
              </a:rPr>
              <a:t>packets, and one to hold packets that are waiting to depart. In practice, there might be</a:t>
            </a:r>
          </a:p>
          <a:p>
            <a:r>
              <a:rPr lang="en-US" sz="1200" kern="1200" baseline="0" dirty="0" smtClean="0">
                <a:solidFill>
                  <a:schemeClr val="tx1"/>
                </a:solidFill>
                <a:latin typeface="+mn-lt"/>
                <a:ea typeface="+mn-ea"/>
                <a:cs typeface="+mn-cs"/>
              </a:rPr>
              <a:t>two fixed-size buffers associated with each port, or there might be a pool of memory</a:t>
            </a:r>
          </a:p>
          <a:p>
            <a:r>
              <a:rPr lang="en-US" sz="1200" kern="1200" baseline="0" dirty="0" smtClean="0">
                <a:solidFill>
                  <a:schemeClr val="tx1"/>
                </a:solidFill>
                <a:latin typeface="+mn-lt"/>
                <a:ea typeface="+mn-ea"/>
                <a:cs typeface="+mn-cs"/>
              </a:rPr>
              <a:t>available for all buffering activities. In the latter case, you can think of each port</a:t>
            </a:r>
          </a:p>
          <a:p>
            <a:r>
              <a:rPr lang="en-US" sz="1200" kern="1200" baseline="0" dirty="0" smtClean="0">
                <a:solidFill>
                  <a:schemeClr val="tx1"/>
                </a:solidFill>
                <a:latin typeface="+mn-lt"/>
                <a:ea typeface="+mn-ea"/>
                <a:cs typeface="+mn-cs"/>
              </a:rPr>
              <a:t>having two variable-size buffers associated with it, subject to the constraint that the</a:t>
            </a:r>
          </a:p>
          <a:p>
            <a:r>
              <a:rPr lang="en-US" sz="1200" kern="1200" baseline="0" dirty="0" smtClean="0">
                <a:solidFill>
                  <a:schemeClr val="tx1"/>
                </a:solidFill>
                <a:latin typeface="+mn-lt"/>
                <a:ea typeface="+mn-ea"/>
                <a:cs typeface="+mn-cs"/>
              </a:rPr>
              <a:t>sum of all buffer sizes is a constant.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any case, as packets arrive, they are stored in the input buffer of the corresponding</a:t>
            </a:r>
          </a:p>
          <a:p>
            <a:r>
              <a:rPr lang="en-US" sz="1200" kern="1200" baseline="0" dirty="0" smtClean="0">
                <a:solidFill>
                  <a:schemeClr val="tx1"/>
                </a:solidFill>
                <a:latin typeface="+mn-lt"/>
                <a:ea typeface="+mn-ea"/>
                <a:cs typeface="+mn-cs"/>
              </a:rPr>
              <a:t>port. The router examines each incoming packet, makes a routing decision based on</a:t>
            </a:r>
          </a:p>
          <a:p>
            <a:r>
              <a:rPr lang="en-US" sz="1200" kern="1200" baseline="0" dirty="0" smtClean="0">
                <a:solidFill>
                  <a:schemeClr val="tx1"/>
                </a:solidFill>
                <a:latin typeface="+mn-lt"/>
                <a:ea typeface="+mn-ea"/>
                <a:cs typeface="+mn-cs"/>
              </a:rPr>
              <a:t>the forwarding tables, and then moves the packet to the appropriate output buffer.</a:t>
            </a:r>
          </a:p>
          <a:p>
            <a:r>
              <a:rPr lang="en-US" sz="1200" kern="1200" baseline="0" dirty="0" smtClean="0">
                <a:solidFill>
                  <a:schemeClr val="tx1"/>
                </a:solidFill>
                <a:latin typeface="+mn-lt"/>
                <a:ea typeface="+mn-ea"/>
                <a:cs typeface="+mn-cs"/>
              </a:rPr>
              <a:t>Packets queued for output are transmitted as rapidly as possible. Each output queue</a:t>
            </a:r>
          </a:p>
          <a:p>
            <a:r>
              <a:rPr lang="en-US" sz="1200" kern="1200" baseline="0" dirty="0" smtClean="0">
                <a:solidFill>
                  <a:schemeClr val="tx1"/>
                </a:solidFill>
                <a:latin typeface="+mn-lt"/>
                <a:ea typeface="+mn-ea"/>
                <a:cs typeface="+mn-cs"/>
              </a:rPr>
              <a:t>can be operated as a simple first-in, first-out (FIFO) queue. More commonly, a more</a:t>
            </a:r>
          </a:p>
          <a:p>
            <a:r>
              <a:rPr lang="en-US" sz="1200" kern="1200" baseline="0" dirty="0" smtClean="0">
                <a:solidFill>
                  <a:schemeClr val="tx1"/>
                </a:solidFill>
                <a:latin typeface="+mn-lt"/>
                <a:ea typeface="+mn-ea"/>
                <a:cs typeface="+mn-cs"/>
              </a:rPr>
              <a:t>complex queuing discipline is used, to take into account the relative priority of the</a:t>
            </a:r>
          </a:p>
          <a:p>
            <a:r>
              <a:rPr lang="en-US" sz="1200" kern="1200" baseline="0" dirty="0" smtClean="0">
                <a:solidFill>
                  <a:schemeClr val="tx1"/>
                </a:solidFill>
                <a:latin typeface="+mn-lt"/>
                <a:ea typeface="+mn-ea"/>
                <a:cs typeface="+mn-cs"/>
              </a:rPr>
              <a:t>queued packets. A set of routing policies may also influence the construction of the</a:t>
            </a:r>
          </a:p>
          <a:p>
            <a:r>
              <a:rPr lang="en-US" sz="1200" kern="1200" baseline="0" dirty="0" smtClean="0">
                <a:solidFill>
                  <a:schemeClr val="tx1"/>
                </a:solidFill>
                <a:latin typeface="+mn-lt"/>
                <a:ea typeface="+mn-ea"/>
                <a:cs typeface="+mn-cs"/>
              </a:rPr>
              <a:t>forwarding tables and how various packets are to be treated. Policies may determine</a:t>
            </a:r>
          </a:p>
          <a:p>
            <a:r>
              <a:rPr lang="en-US" sz="1200" kern="1200" baseline="0" dirty="0" smtClean="0">
                <a:solidFill>
                  <a:schemeClr val="tx1"/>
                </a:solidFill>
                <a:latin typeface="+mn-lt"/>
                <a:ea typeface="+mn-ea"/>
                <a:cs typeface="+mn-cs"/>
              </a:rPr>
              <a:t>routing not just on the destination address but other factors, such as source address,</a:t>
            </a:r>
          </a:p>
          <a:p>
            <a:r>
              <a:rPr lang="en-US" sz="1200" kern="1200" baseline="0" dirty="0" smtClean="0">
                <a:solidFill>
                  <a:schemeClr val="tx1"/>
                </a:solidFill>
                <a:latin typeface="+mn-lt"/>
                <a:ea typeface="+mn-ea"/>
                <a:cs typeface="+mn-cs"/>
              </a:rPr>
              <a:t>packet size, and protocol of the payload.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final element shown in Figure 2.10 is a routing control function. This function</a:t>
            </a:r>
          </a:p>
          <a:p>
            <a:r>
              <a:rPr lang="en-US" sz="1200" kern="1200" baseline="0" dirty="0" smtClean="0">
                <a:solidFill>
                  <a:schemeClr val="tx1"/>
                </a:solidFill>
                <a:latin typeface="+mn-lt"/>
                <a:ea typeface="+mn-ea"/>
                <a:cs typeface="+mn-cs"/>
              </a:rPr>
              <a:t>includes execution of routing protocols, adaptive maintenance of the routing tables,</a:t>
            </a:r>
          </a:p>
          <a:p>
            <a:r>
              <a:rPr lang="en-US" sz="1200" kern="1200" baseline="0" dirty="0" smtClean="0">
                <a:solidFill>
                  <a:schemeClr val="tx1"/>
                </a:solidFill>
                <a:latin typeface="+mn-lt"/>
                <a:ea typeface="+mn-ea"/>
                <a:cs typeface="+mn-cs"/>
              </a:rPr>
              <a:t>and supervising congestion control policies.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26</a:t>
            </a:fld>
            <a:endParaRPr lang="en-US"/>
          </a:p>
        </p:txBody>
      </p:sp>
    </p:spTree>
    <p:extLst>
      <p:ext uri="{BB962C8B-B14F-4D97-AF65-F5344CB8AC3E}">
        <p14:creationId xmlns:p14="http://schemas.microsoft.com/office/powerpoint/2010/main" val="3226734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If packets arrive too fast for a router to process them (that is, make routing decisions)</a:t>
            </a:r>
          </a:p>
          <a:p>
            <a:r>
              <a:rPr lang="en-US" sz="1200" kern="1200" baseline="0" dirty="0" smtClean="0">
                <a:solidFill>
                  <a:schemeClr val="tx1"/>
                </a:solidFill>
                <a:latin typeface="+mn-lt"/>
                <a:ea typeface="+mn-ea"/>
                <a:cs typeface="+mn-cs"/>
              </a:rPr>
              <a:t>or faster than packets can be cleared from the outgoing buffers, eventually packets</a:t>
            </a:r>
          </a:p>
          <a:p>
            <a:r>
              <a:rPr lang="en-US" sz="1200" kern="1200" baseline="0" dirty="0" smtClean="0">
                <a:solidFill>
                  <a:schemeClr val="tx1"/>
                </a:solidFill>
                <a:latin typeface="+mn-lt"/>
                <a:ea typeface="+mn-ea"/>
                <a:cs typeface="+mn-cs"/>
              </a:rPr>
              <a:t>will arrive for which no memory is available. When such a saturation point is reached,</a:t>
            </a:r>
          </a:p>
          <a:p>
            <a:r>
              <a:rPr lang="en-US" sz="1200" kern="1200" baseline="0" dirty="0" smtClean="0">
                <a:solidFill>
                  <a:schemeClr val="tx1"/>
                </a:solidFill>
                <a:latin typeface="+mn-lt"/>
                <a:ea typeface="+mn-ea"/>
                <a:cs typeface="+mn-cs"/>
              </a:rPr>
              <a:t> one of two general strategies can be adopted. The first such strategy is to discard any</a:t>
            </a:r>
          </a:p>
          <a:p>
            <a:r>
              <a:rPr lang="en-US" sz="1200" kern="1200" baseline="0" dirty="0" smtClean="0">
                <a:solidFill>
                  <a:schemeClr val="tx1"/>
                </a:solidFill>
                <a:latin typeface="+mn-lt"/>
                <a:ea typeface="+mn-ea"/>
                <a:cs typeface="+mn-cs"/>
              </a:rPr>
              <a:t>incoming packet for which there is no available buffer space. The alternative is for the</a:t>
            </a:r>
          </a:p>
          <a:p>
            <a:r>
              <a:rPr lang="en-US" sz="1200" kern="1200" baseline="0" dirty="0" smtClean="0">
                <a:solidFill>
                  <a:schemeClr val="tx1"/>
                </a:solidFill>
                <a:latin typeface="+mn-lt"/>
                <a:ea typeface="+mn-ea"/>
                <a:cs typeface="+mn-cs"/>
              </a:rPr>
              <a:t>node that is experiencing these problems to exercise some sort of flow control over its</a:t>
            </a:r>
          </a:p>
          <a:p>
            <a:r>
              <a:rPr lang="en-US" sz="1200" kern="1200" baseline="0" dirty="0" smtClean="0">
                <a:solidFill>
                  <a:schemeClr val="tx1"/>
                </a:solidFill>
                <a:latin typeface="+mn-lt"/>
                <a:ea typeface="+mn-ea"/>
                <a:cs typeface="+mn-cs"/>
              </a:rPr>
              <a:t>neighbors so that the traffic flow remains manageable. But, as Figure 2.11 illustrates,</a:t>
            </a:r>
          </a:p>
          <a:p>
            <a:r>
              <a:rPr lang="en-US" sz="1200" kern="1200" baseline="0" dirty="0" smtClean="0">
                <a:solidFill>
                  <a:schemeClr val="tx1"/>
                </a:solidFill>
                <a:latin typeface="+mn-lt"/>
                <a:ea typeface="+mn-ea"/>
                <a:cs typeface="+mn-cs"/>
              </a:rPr>
              <a:t>each of a node’s neighbors is also managing a number of queues. If node 6 restrains</a:t>
            </a:r>
          </a:p>
          <a:p>
            <a:r>
              <a:rPr lang="en-US" sz="1200" kern="1200" baseline="0" dirty="0" smtClean="0">
                <a:solidFill>
                  <a:schemeClr val="tx1"/>
                </a:solidFill>
                <a:latin typeface="+mn-lt"/>
                <a:ea typeface="+mn-ea"/>
                <a:cs typeface="+mn-cs"/>
              </a:rPr>
              <a:t>the flow of packets from node 5, this causes the output buffer in node 5 for the port to</a:t>
            </a:r>
          </a:p>
          <a:p>
            <a:r>
              <a:rPr lang="en-US" sz="1200" kern="1200" baseline="0" dirty="0" smtClean="0">
                <a:solidFill>
                  <a:schemeClr val="tx1"/>
                </a:solidFill>
                <a:latin typeface="+mn-lt"/>
                <a:ea typeface="+mn-ea"/>
                <a:cs typeface="+mn-cs"/>
              </a:rPr>
              <a:t>node 6 to fill up. Thus, congestion at one point in the network can quickly propagate</a:t>
            </a:r>
          </a:p>
          <a:p>
            <a:r>
              <a:rPr lang="en-US" sz="1200" kern="1200" baseline="0" dirty="0" smtClean="0">
                <a:solidFill>
                  <a:schemeClr val="tx1"/>
                </a:solidFill>
                <a:latin typeface="+mn-lt"/>
                <a:ea typeface="+mn-ea"/>
                <a:cs typeface="+mn-cs"/>
              </a:rPr>
              <a:t>throughout a region or the entire network. Although flow control is indeed a powerful</a:t>
            </a:r>
          </a:p>
          <a:p>
            <a:r>
              <a:rPr lang="en-US" sz="1200" kern="1200" baseline="0" dirty="0" smtClean="0">
                <a:solidFill>
                  <a:schemeClr val="tx1"/>
                </a:solidFill>
                <a:latin typeface="+mn-lt"/>
                <a:ea typeface="+mn-ea"/>
                <a:cs typeface="+mn-cs"/>
              </a:rPr>
              <a:t>tool, you need to use it in such a way as to manage the traffic on the entire network.</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27</a:t>
            </a:fld>
            <a:endParaRPr lang="en-US"/>
          </a:p>
        </p:txBody>
      </p:sp>
    </p:spTree>
    <p:extLst>
      <p:ext uri="{BB962C8B-B14F-4D97-AF65-F5344CB8AC3E}">
        <p14:creationId xmlns:p14="http://schemas.microsoft.com/office/powerpoint/2010/main" val="3100190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Figure 2.12 suggests the ideal goal for network utilization.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top graph plots the steady-state total throughput (number of packets delivered to</a:t>
            </a:r>
          </a:p>
          <a:p>
            <a:r>
              <a:rPr lang="en-US" sz="1200" kern="1200" baseline="0" dirty="0" smtClean="0">
                <a:solidFill>
                  <a:schemeClr val="tx1"/>
                </a:solidFill>
                <a:latin typeface="+mn-lt"/>
                <a:ea typeface="+mn-ea"/>
                <a:cs typeface="+mn-cs"/>
              </a:rPr>
              <a:t>destination end systems) through the network as a function of the offered load (number</a:t>
            </a:r>
          </a:p>
          <a:p>
            <a:r>
              <a:rPr lang="en-US" sz="1200" kern="1200" baseline="0" dirty="0" smtClean="0">
                <a:solidFill>
                  <a:schemeClr val="tx1"/>
                </a:solidFill>
                <a:latin typeface="+mn-lt"/>
                <a:ea typeface="+mn-ea"/>
                <a:cs typeface="+mn-cs"/>
              </a:rPr>
              <a:t>of packets transmitted by source end systems), both normalized to the maximum theoretical</a:t>
            </a:r>
          </a:p>
          <a:p>
            <a:r>
              <a:rPr lang="en-US" sz="1200" kern="1200" baseline="0" dirty="0" smtClean="0">
                <a:solidFill>
                  <a:schemeClr val="tx1"/>
                </a:solidFill>
                <a:latin typeface="+mn-lt"/>
                <a:ea typeface="+mn-ea"/>
                <a:cs typeface="+mn-cs"/>
              </a:rPr>
              <a:t>throughput of the network. In the ideal case, the throughput of the network</a:t>
            </a:r>
          </a:p>
          <a:p>
            <a:r>
              <a:rPr lang="en-US" sz="1200" kern="1200" baseline="0" dirty="0" smtClean="0">
                <a:solidFill>
                  <a:schemeClr val="tx1"/>
                </a:solidFill>
                <a:latin typeface="+mn-lt"/>
                <a:ea typeface="+mn-ea"/>
                <a:cs typeface="+mn-cs"/>
              </a:rPr>
              <a:t>increases to accommodate load up to an offered load equal to the full capacity of</a:t>
            </a:r>
          </a:p>
          <a:p>
            <a:r>
              <a:rPr lang="en-US" sz="1200" kern="1200" baseline="0" dirty="0" smtClean="0">
                <a:solidFill>
                  <a:schemeClr val="tx1"/>
                </a:solidFill>
                <a:latin typeface="+mn-lt"/>
                <a:ea typeface="+mn-ea"/>
                <a:cs typeface="+mn-cs"/>
              </a:rPr>
              <a:t>the network; then normalized throughput remains at 1.0 at higher input loads. Note,</a:t>
            </a:r>
          </a:p>
          <a:p>
            <a:r>
              <a:rPr lang="en-US" sz="1200" kern="1200" baseline="0" dirty="0" smtClean="0">
                <a:solidFill>
                  <a:schemeClr val="tx1"/>
                </a:solidFill>
                <a:latin typeface="+mn-lt"/>
                <a:ea typeface="+mn-ea"/>
                <a:cs typeface="+mn-cs"/>
              </a:rPr>
              <a:t>however, what happens to the end-to-end delay experienced by the average packet</a:t>
            </a:r>
          </a:p>
          <a:p>
            <a:r>
              <a:rPr lang="en-US" sz="1200" kern="1200" baseline="0" dirty="0" smtClean="0">
                <a:solidFill>
                  <a:schemeClr val="tx1"/>
                </a:solidFill>
                <a:latin typeface="+mn-lt"/>
                <a:ea typeface="+mn-ea"/>
                <a:cs typeface="+mn-cs"/>
              </a:rPr>
              <a:t>even with this assumption of ideal performance. At negligible load, there is some</a:t>
            </a:r>
          </a:p>
          <a:p>
            <a:r>
              <a:rPr lang="en-US" sz="1200" kern="1200" baseline="0" dirty="0" smtClean="0">
                <a:solidFill>
                  <a:schemeClr val="tx1"/>
                </a:solidFill>
                <a:latin typeface="+mn-lt"/>
                <a:ea typeface="+mn-ea"/>
                <a:cs typeface="+mn-cs"/>
              </a:rPr>
              <a:t>small constant amount of delay that consists of the propagation delay through the</a:t>
            </a:r>
          </a:p>
          <a:p>
            <a:r>
              <a:rPr lang="en-US" sz="1200" kern="1200" baseline="0" dirty="0" smtClean="0">
                <a:solidFill>
                  <a:schemeClr val="tx1"/>
                </a:solidFill>
                <a:latin typeface="+mn-lt"/>
                <a:ea typeface="+mn-ea"/>
                <a:cs typeface="+mn-cs"/>
              </a:rPr>
              <a:t>network from source to destination plus processing delay at each node. As the load</a:t>
            </a:r>
          </a:p>
          <a:p>
            <a:r>
              <a:rPr lang="en-US" sz="1200" kern="1200" baseline="0" dirty="0" smtClean="0">
                <a:solidFill>
                  <a:schemeClr val="tx1"/>
                </a:solidFill>
                <a:latin typeface="+mn-lt"/>
                <a:ea typeface="+mn-ea"/>
                <a:cs typeface="+mn-cs"/>
              </a:rPr>
              <a:t>on the network increases, queuing delays at each node are added to this fixed amount</a:t>
            </a:r>
          </a:p>
          <a:p>
            <a:r>
              <a:rPr lang="en-US" sz="1200" kern="1200" baseline="0" dirty="0" smtClean="0">
                <a:solidFill>
                  <a:schemeClr val="tx1"/>
                </a:solidFill>
                <a:latin typeface="+mn-lt"/>
                <a:ea typeface="+mn-ea"/>
                <a:cs typeface="+mn-cs"/>
              </a:rPr>
              <a:t>of delay. The reason for the increase in delay even when the total network capacity is</a:t>
            </a:r>
          </a:p>
          <a:p>
            <a:r>
              <a:rPr lang="en-US" sz="1200" kern="1200" baseline="0" dirty="0" smtClean="0">
                <a:solidFill>
                  <a:schemeClr val="tx1"/>
                </a:solidFill>
                <a:latin typeface="+mn-lt"/>
                <a:ea typeface="+mn-ea"/>
                <a:cs typeface="+mn-cs"/>
              </a:rPr>
              <a:t>not exceeded has to do with the variability in load at each node. With multiple sources</a:t>
            </a:r>
          </a:p>
          <a:p>
            <a:r>
              <a:rPr lang="en-US" sz="1200" kern="1200" baseline="0" dirty="0" smtClean="0">
                <a:solidFill>
                  <a:schemeClr val="tx1"/>
                </a:solidFill>
                <a:latin typeface="+mn-lt"/>
                <a:ea typeface="+mn-ea"/>
                <a:cs typeface="+mn-cs"/>
              </a:rPr>
              <a:t> supplying data to the network, even if each source produced packets at fixed intervals,</a:t>
            </a:r>
          </a:p>
          <a:p>
            <a:r>
              <a:rPr lang="en-US" sz="1200" kern="1200" baseline="0" dirty="0" smtClean="0">
                <a:solidFill>
                  <a:schemeClr val="tx1"/>
                </a:solidFill>
                <a:latin typeface="+mn-lt"/>
                <a:ea typeface="+mn-ea"/>
                <a:cs typeface="+mn-cs"/>
              </a:rPr>
              <a:t>there will be fluctuation in the input rate at each individual network node. When a</a:t>
            </a:r>
          </a:p>
          <a:p>
            <a:r>
              <a:rPr lang="en-US" sz="1200" kern="1200" baseline="0" dirty="0" smtClean="0">
                <a:solidFill>
                  <a:schemeClr val="tx1"/>
                </a:solidFill>
                <a:latin typeface="+mn-lt"/>
                <a:ea typeface="+mn-ea"/>
                <a:cs typeface="+mn-cs"/>
              </a:rPr>
              <a:t>burst of packets arrives at a node, it will take some time to clear the backlog. As it</a:t>
            </a:r>
          </a:p>
          <a:p>
            <a:r>
              <a:rPr lang="en-US" sz="1200" kern="1200" baseline="0" dirty="0" smtClean="0">
                <a:solidFill>
                  <a:schemeClr val="tx1"/>
                </a:solidFill>
                <a:latin typeface="+mn-lt"/>
                <a:ea typeface="+mn-ea"/>
                <a:cs typeface="+mn-cs"/>
              </a:rPr>
              <a:t>is clearing the backlog, it is sending out a sustained burst of packets, thus imposing</a:t>
            </a:r>
          </a:p>
          <a:p>
            <a:r>
              <a:rPr lang="en-US" sz="1200" kern="1200" baseline="0" dirty="0" smtClean="0">
                <a:solidFill>
                  <a:schemeClr val="tx1"/>
                </a:solidFill>
                <a:latin typeface="+mn-lt"/>
                <a:ea typeface="+mn-ea"/>
                <a:cs typeface="+mn-cs"/>
              </a:rPr>
              <a:t>packet bursts on downstream node. And once a queue builds up at a node, even if</a:t>
            </a:r>
          </a:p>
          <a:p>
            <a:r>
              <a:rPr lang="en-US" sz="1200" kern="1200" baseline="0" dirty="0" smtClean="0">
                <a:solidFill>
                  <a:schemeClr val="tx1"/>
                </a:solidFill>
                <a:latin typeface="+mn-lt"/>
                <a:ea typeface="+mn-ea"/>
                <a:cs typeface="+mn-cs"/>
              </a:rPr>
              <a:t>packets only arrive at a rate the node can handle during a given time period, those</a:t>
            </a:r>
          </a:p>
          <a:p>
            <a:r>
              <a:rPr lang="en-US" sz="1200" kern="1200" baseline="0" dirty="0" smtClean="0">
                <a:solidFill>
                  <a:schemeClr val="tx1"/>
                </a:solidFill>
                <a:latin typeface="+mn-lt"/>
                <a:ea typeface="+mn-ea"/>
                <a:cs typeface="+mn-cs"/>
              </a:rPr>
              <a:t>packets have to wait their turn in the queue, and thus experience additional delay. This</a:t>
            </a:r>
          </a:p>
          <a:p>
            <a:r>
              <a:rPr lang="en-US" sz="1200" kern="1200" baseline="0" dirty="0" smtClean="0">
                <a:solidFill>
                  <a:schemeClr val="tx1"/>
                </a:solidFill>
                <a:latin typeface="+mn-lt"/>
                <a:ea typeface="+mn-ea"/>
                <a:cs typeface="+mn-cs"/>
              </a:rPr>
              <a:t>is a standard result of queuing theory: delays will grow with increasing load if the</a:t>
            </a:r>
          </a:p>
          <a:p>
            <a:r>
              <a:rPr lang="en-US" sz="1200" kern="1200" baseline="0" dirty="0" smtClean="0">
                <a:solidFill>
                  <a:schemeClr val="tx1"/>
                </a:solidFill>
                <a:latin typeface="+mn-lt"/>
                <a:ea typeface="+mn-ea"/>
                <a:cs typeface="+mn-cs"/>
              </a:rPr>
              <a:t>arrival rate is not constant.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the load exceeds the network capacity, delays increase without bound. Here</a:t>
            </a:r>
          </a:p>
          <a:p>
            <a:r>
              <a:rPr lang="en-US" sz="1200" kern="1200" baseline="0" dirty="0" smtClean="0">
                <a:solidFill>
                  <a:schemeClr val="tx1"/>
                </a:solidFill>
                <a:latin typeface="+mn-lt"/>
                <a:ea typeface="+mn-ea"/>
                <a:cs typeface="+mn-cs"/>
              </a:rPr>
              <a:t>is a simple intuitive explanation of why delay must go to infinity. Suppose that each</a:t>
            </a:r>
          </a:p>
          <a:p>
            <a:r>
              <a:rPr lang="en-US" sz="1200" kern="1200" baseline="0" dirty="0" smtClean="0">
                <a:solidFill>
                  <a:schemeClr val="tx1"/>
                </a:solidFill>
                <a:latin typeface="+mn-lt"/>
                <a:ea typeface="+mn-ea"/>
                <a:cs typeface="+mn-cs"/>
              </a:rPr>
              <a:t>node in the network is equipped with buffers of infinite size and suppose that the input</a:t>
            </a:r>
          </a:p>
          <a:p>
            <a:r>
              <a:rPr lang="en-US" sz="1200" kern="1200" baseline="0" dirty="0" smtClean="0">
                <a:solidFill>
                  <a:schemeClr val="tx1"/>
                </a:solidFill>
                <a:latin typeface="+mn-lt"/>
                <a:ea typeface="+mn-ea"/>
                <a:cs typeface="+mn-cs"/>
              </a:rPr>
              <a:t>load exceeds network capacity. Under ideal conditions, the network will continue</a:t>
            </a:r>
          </a:p>
          <a:p>
            <a:r>
              <a:rPr lang="en-US" sz="1200" kern="1200" baseline="0" dirty="0" smtClean="0">
                <a:solidFill>
                  <a:schemeClr val="tx1"/>
                </a:solidFill>
                <a:latin typeface="+mn-lt"/>
                <a:ea typeface="+mn-ea"/>
                <a:cs typeface="+mn-cs"/>
              </a:rPr>
              <a:t>to sustain a normalized throughput of 1.0. Therefore, the rate of packets leaving the</a:t>
            </a:r>
          </a:p>
          <a:p>
            <a:r>
              <a:rPr lang="en-US" sz="1200" kern="1200" baseline="0" dirty="0" smtClean="0">
                <a:solidFill>
                  <a:schemeClr val="tx1"/>
                </a:solidFill>
                <a:latin typeface="+mn-lt"/>
                <a:ea typeface="+mn-ea"/>
                <a:cs typeface="+mn-cs"/>
              </a:rPr>
              <a:t>network is 1.0. Because the rate of packets entering the network is greater than 1.0,</a:t>
            </a:r>
          </a:p>
          <a:p>
            <a:r>
              <a:rPr lang="en-US" sz="1200" kern="1200" baseline="0" dirty="0" smtClean="0">
                <a:solidFill>
                  <a:schemeClr val="tx1"/>
                </a:solidFill>
                <a:latin typeface="+mn-lt"/>
                <a:ea typeface="+mn-ea"/>
                <a:cs typeface="+mn-cs"/>
              </a:rPr>
              <a:t>internal queue sizes grow. In the steady state, with input greater than output, these</a:t>
            </a:r>
          </a:p>
          <a:p>
            <a:r>
              <a:rPr lang="en-US" sz="1200" kern="1200" baseline="0" dirty="0" smtClean="0">
                <a:solidFill>
                  <a:schemeClr val="tx1"/>
                </a:solidFill>
                <a:latin typeface="+mn-lt"/>
                <a:ea typeface="+mn-ea"/>
                <a:cs typeface="+mn-cs"/>
              </a:rPr>
              <a:t>queue sizes grow without bound and therefore queuing delays grow without bound.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It is important to grasp the meaning of Figure 2.12 before looking at real-world</a:t>
            </a:r>
          </a:p>
          <a:p>
            <a:r>
              <a:rPr lang="en-US" sz="1200" kern="1200" baseline="0" dirty="0" smtClean="0">
                <a:solidFill>
                  <a:schemeClr val="tx1"/>
                </a:solidFill>
                <a:latin typeface="+mn-lt"/>
                <a:ea typeface="+mn-ea"/>
                <a:cs typeface="+mn-cs"/>
              </a:rPr>
              <a:t>conditions. This figure represents the ideal, but unattainable, goal of all traffic and</a:t>
            </a:r>
          </a:p>
          <a:p>
            <a:r>
              <a:rPr lang="en-US" sz="1200" kern="1200" baseline="0" dirty="0" smtClean="0">
                <a:solidFill>
                  <a:schemeClr val="tx1"/>
                </a:solidFill>
                <a:latin typeface="+mn-lt"/>
                <a:ea typeface="+mn-ea"/>
                <a:cs typeface="+mn-cs"/>
              </a:rPr>
              <a:t>congestion control schemes. No scheme can exceed the performance depicted in</a:t>
            </a:r>
          </a:p>
          <a:p>
            <a:r>
              <a:rPr lang="en-US" sz="1200" kern="1200" baseline="0" dirty="0" smtClean="0">
                <a:solidFill>
                  <a:schemeClr val="tx1"/>
                </a:solidFill>
                <a:latin typeface="+mn-lt"/>
                <a:ea typeface="+mn-ea"/>
                <a:cs typeface="+mn-cs"/>
              </a:rPr>
              <a:t>Figure 2.12.</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28</a:t>
            </a:fld>
            <a:endParaRPr lang="en-US"/>
          </a:p>
        </p:txBody>
      </p:sp>
    </p:spTree>
    <p:extLst>
      <p:ext uri="{BB962C8B-B14F-4D97-AF65-F5344CB8AC3E}">
        <p14:creationId xmlns:p14="http://schemas.microsoft.com/office/powerpoint/2010/main" val="1265198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The ideal case reflected in Figure 2.12 assumes infinite buffers and no overhead</a:t>
            </a:r>
          </a:p>
          <a:p>
            <a:r>
              <a:rPr lang="en-US" sz="1200" kern="1200" baseline="0" dirty="0" smtClean="0">
                <a:solidFill>
                  <a:schemeClr val="tx1"/>
                </a:solidFill>
                <a:latin typeface="+mn-lt"/>
                <a:ea typeface="+mn-ea"/>
                <a:cs typeface="+mn-cs"/>
              </a:rPr>
              <a:t>related to congestion control. In practice, buffers are finite, leading to buffer overflow,</a:t>
            </a:r>
          </a:p>
          <a:p>
            <a:r>
              <a:rPr lang="en-US" sz="1200" kern="1200" baseline="0" dirty="0" smtClean="0">
                <a:solidFill>
                  <a:schemeClr val="tx1"/>
                </a:solidFill>
                <a:latin typeface="+mn-lt"/>
                <a:ea typeface="+mn-ea"/>
                <a:cs typeface="+mn-cs"/>
              </a:rPr>
              <a:t>and attempts to control congestion consume network capacity in the exchange of</a:t>
            </a:r>
          </a:p>
          <a:p>
            <a:r>
              <a:rPr lang="en-US" sz="1200" kern="1200" baseline="0" dirty="0" smtClean="0">
                <a:solidFill>
                  <a:schemeClr val="tx1"/>
                </a:solidFill>
                <a:latin typeface="+mn-lt"/>
                <a:ea typeface="+mn-ea"/>
                <a:cs typeface="+mn-cs"/>
              </a:rPr>
              <a:t>control signals.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Consider what happens in a network with finite buffers if no attempt is made to</a:t>
            </a:r>
          </a:p>
          <a:p>
            <a:r>
              <a:rPr lang="en-US" sz="1200" kern="1200" baseline="0" dirty="0" smtClean="0">
                <a:solidFill>
                  <a:schemeClr val="tx1"/>
                </a:solidFill>
                <a:latin typeface="+mn-lt"/>
                <a:ea typeface="+mn-ea"/>
                <a:cs typeface="+mn-cs"/>
              </a:rPr>
              <a:t>control congestion or to restrain input from end systems. The details, of course,</a:t>
            </a:r>
          </a:p>
          <a:p>
            <a:r>
              <a:rPr lang="en-US" sz="1200" kern="1200" baseline="0" dirty="0" smtClean="0">
                <a:solidFill>
                  <a:schemeClr val="tx1"/>
                </a:solidFill>
                <a:latin typeface="+mn-lt"/>
                <a:ea typeface="+mn-ea"/>
                <a:cs typeface="+mn-cs"/>
              </a:rPr>
              <a:t>differ depending on network architecture and on the statistics of the presented traffic;</a:t>
            </a:r>
          </a:p>
          <a:p>
            <a:r>
              <a:rPr lang="en-US" sz="1200" kern="1200" baseline="0" dirty="0" smtClean="0">
                <a:solidFill>
                  <a:schemeClr val="tx1"/>
                </a:solidFill>
                <a:latin typeface="+mn-lt"/>
                <a:ea typeface="+mn-ea"/>
                <a:cs typeface="+mn-cs"/>
              </a:rPr>
              <a:t>however, the graphs in Figure 2.13 depict the devastating outcome in general terms.</a:t>
            </a:r>
          </a:p>
          <a:p>
            <a:r>
              <a:rPr lang="en-US" sz="1200" kern="1200" baseline="0" dirty="0" smtClean="0">
                <a:solidFill>
                  <a:schemeClr val="tx1"/>
                </a:solidFill>
                <a:latin typeface="+mn-lt"/>
                <a:ea typeface="+mn-ea"/>
                <a:cs typeface="+mn-cs"/>
              </a:rPr>
              <a:t> At light loads, throughput and hence network utilization increases as the offered load</a:t>
            </a:r>
          </a:p>
          <a:p>
            <a:r>
              <a:rPr lang="en-US" sz="1200" kern="1200" baseline="0" dirty="0" smtClean="0">
                <a:solidFill>
                  <a:schemeClr val="tx1"/>
                </a:solidFill>
                <a:latin typeface="+mn-lt"/>
                <a:ea typeface="+mn-ea"/>
                <a:cs typeface="+mn-cs"/>
              </a:rPr>
              <a:t>increases. As the load continues to increase, a point is reached (point A in the plot)</a:t>
            </a:r>
          </a:p>
          <a:p>
            <a:r>
              <a:rPr lang="en-US" sz="1200" kern="1200" baseline="0" dirty="0" smtClean="0">
                <a:solidFill>
                  <a:schemeClr val="tx1"/>
                </a:solidFill>
                <a:latin typeface="+mn-lt"/>
                <a:ea typeface="+mn-ea"/>
                <a:cs typeface="+mn-cs"/>
              </a:rPr>
              <a:t>beyond which the throughput of the network increases at a rate slower than the rate</a:t>
            </a:r>
          </a:p>
          <a:p>
            <a:r>
              <a:rPr lang="en-US" sz="1200" kern="1200" baseline="0" dirty="0" smtClean="0">
                <a:solidFill>
                  <a:schemeClr val="tx1"/>
                </a:solidFill>
                <a:latin typeface="+mn-lt"/>
                <a:ea typeface="+mn-ea"/>
                <a:cs typeface="+mn-cs"/>
              </a:rPr>
              <a:t>at which offered load is increased. This is because of network entry into a moderate</a:t>
            </a:r>
          </a:p>
          <a:p>
            <a:r>
              <a:rPr lang="en-US" sz="1200" kern="1200" baseline="0" dirty="0" smtClean="0">
                <a:solidFill>
                  <a:schemeClr val="tx1"/>
                </a:solidFill>
                <a:latin typeface="+mn-lt"/>
                <a:ea typeface="+mn-ea"/>
                <a:cs typeface="+mn-cs"/>
              </a:rPr>
              <a:t>congestion state. In this region, the network continues to cope with the load, although</a:t>
            </a:r>
          </a:p>
          <a:p>
            <a:r>
              <a:rPr lang="en-US" sz="1200" kern="1200" baseline="0" dirty="0" smtClean="0">
                <a:solidFill>
                  <a:schemeClr val="tx1"/>
                </a:solidFill>
                <a:latin typeface="+mn-lt"/>
                <a:ea typeface="+mn-ea"/>
                <a:cs typeface="+mn-cs"/>
              </a:rPr>
              <a:t>with increased delays. The departure of throughput from the ideal is accounted for by a</a:t>
            </a:r>
          </a:p>
          <a:p>
            <a:r>
              <a:rPr lang="en-US" sz="1200" kern="1200" baseline="0" dirty="0" smtClean="0">
                <a:solidFill>
                  <a:schemeClr val="tx1"/>
                </a:solidFill>
                <a:latin typeface="+mn-lt"/>
                <a:ea typeface="+mn-ea"/>
                <a:cs typeface="+mn-cs"/>
              </a:rPr>
              <a:t>number of factors. For one thing, the load is unlikely to be spread uniformly throughout</a:t>
            </a:r>
          </a:p>
          <a:p>
            <a:r>
              <a:rPr lang="en-US" sz="1200" kern="1200" baseline="0" dirty="0" smtClean="0">
                <a:solidFill>
                  <a:schemeClr val="tx1"/>
                </a:solidFill>
                <a:latin typeface="+mn-lt"/>
                <a:ea typeface="+mn-ea"/>
                <a:cs typeface="+mn-cs"/>
              </a:rPr>
              <a:t>the network. Therefore, while some nodes may experience moderate congestion, others</a:t>
            </a:r>
          </a:p>
          <a:p>
            <a:r>
              <a:rPr lang="en-US" sz="1200" kern="1200" baseline="0" dirty="0" smtClean="0">
                <a:solidFill>
                  <a:schemeClr val="tx1"/>
                </a:solidFill>
                <a:latin typeface="+mn-lt"/>
                <a:ea typeface="+mn-ea"/>
                <a:cs typeface="+mn-cs"/>
              </a:rPr>
              <a:t>may be experiencing severe congestion and may need to discard traffic. In addition, as</a:t>
            </a:r>
          </a:p>
          <a:p>
            <a:r>
              <a:rPr lang="en-US" sz="1200" kern="1200" baseline="0" dirty="0" smtClean="0">
                <a:solidFill>
                  <a:schemeClr val="tx1"/>
                </a:solidFill>
                <a:latin typeface="+mn-lt"/>
                <a:ea typeface="+mn-ea"/>
                <a:cs typeface="+mn-cs"/>
              </a:rPr>
              <a:t>the load increases, the network attempts to balance the load by routing packets through</a:t>
            </a:r>
          </a:p>
          <a:p>
            <a:r>
              <a:rPr lang="en-US" sz="1200" kern="1200" baseline="0" dirty="0" smtClean="0">
                <a:solidFill>
                  <a:schemeClr val="tx1"/>
                </a:solidFill>
                <a:latin typeface="+mn-lt"/>
                <a:ea typeface="+mn-ea"/>
                <a:cs typeface="+mn-cs"/>
              </a:rPr>
              <a:t>areas of lower congestion. For the routing function to work, an increased number of</a:t>
            </a:r>
          </a:p>
          <a:p>
            <a:r>
              <a:rPr lang="en-US" sz="1200" kern="1200" baseline="0" dirty="0" smtClean="0">
                <a:solidFill>
                  <a:schemeClr val="tx1"/>
                </a:solidFill>
                <a:latin typeface="+mn-lt"/>
                <a:ea typeface="+mn-ea"/>
                <a:cs typeface="+mn-cs"/>
              </a:rPr>
              <a:t>routing messages must be exchanged between nodes to alert each other to areas of</a:t>
            </a:r>
          </a:p>
          <a:p>
            <a:r>
              <a:rPr lang="en-US" sz="1200" kern="1200" baseline="0" dirty="0" smtClean="0">
                <a:solidFill>
                  <a:schemeClr val="tx1"/>
                </a:solidFill>
                <a:latin typeface="+mn-lt"/>
                <a:ea typeface="+mn-ea"/>
                <a:cs typeface="+mn-cs"/>
              </a:rPr>
              <a:t>congestion; this overhead reduces the capacity available for data packets.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the load on the network continues to increase, the queue lengths of the various nodes</a:t>
            </a:r>
          </a:p>
          <a:p>
            <a:r>
              <a:rPr lang="en-US" sz="1200" kern="1200" baseline="0" dirty="0" smtClean="0">
                <a:solidFill>
                  <a:schemeClr val="tx1"/>
                </a:solidFill>
                <a:latin typeface="+mn-lt"/>
                <a:ea typeface="+mn-ea"/>
                <a:cs typeface="+mn-cs"/>
              </a:rPr>
              <a:t>continue to grow. Eventually, a point is reached (point B in the plot) beyond which</a:t>
            </a:r>
          </a:p>
          <a:p>
            <a:r>
              <a:rPr lang="en-US" sz="1200" kern="1200" baseline="0" dirty="0" smtClean="0">
                <a:solidFill>
                  <a:schemeClr val="tx1"/>
                </a:solidFill>
                <a:latin typeface="+mn-lt"/>
                <a:ea typeface="+mn-ea"/>
                <a:cs typeface="+mn-cs"/>
              </a:rPr>
              <a:t>throughput actually drops with increased offered load. The reason for this is that the</a:t>
            </a:r>
          </a:p>
          <a:p>
            <a:r>
              <a:rPr lang="en-US" sz="1200" kern="1200" baseline="0" dirty="0" smtClean="0">
                <a:solidFill>
                  <a:schemeClr val="tx1"/>
                </a:solidFill>
                <a:latin typeface="+mn-lt"/>
                <a:ea typeface="+mn-ea"/>
                <a:cs typeface="+mn-cs"/>
              </a:rPr>
              <a:t>buffers at each node are of finite size. When the buffers at a node become full, the node</a:t>
            </a:r>
          </a:p>
          <a:p>
            <a:r>
              <a:rPr lang="en-US" sz="1200" kern="1200" baseline="0" dirty="0" smtClean="0">
                <a:solidFill>
                  <a:schemeClr val="tx1"/>
                </a:solidFill>
                <a:latin typeface="+mn-lt"/>
                <a:ea typeface="+mn-ea"/>
                <a:cs typeface="+mn-cs"/>
              </a:rPr>
              <a:t>must discard packets. Therefore, the sources must retransmit the discarded packets in</a:t>
            </a:r>
          </a:p>
          <a:p>
            <a:r>
              <a:rPr lang="en-US" sz="1200" kern="1200" baseline="0" dirty="0" smtClean="0">
                <a:solidFill>
                  <a:schemeClr val="tx1"/>
                </a:solidFill>
                <a:latin typeface="+mn-lt"/>
                <a:ea typeface="+mn-ea"/>
                <a:cs typeface="+mn-cs"/>
              </a:rPr>
              <a:t>addition to new packets. This only exacerbates the situation: As more and more packets</a:t>
            </a:r>
          </a:p>
          <a:p>
            <a:r>
              <a:rPr lang="en-US" sz="1200" kern="1200" baseline="0" dirty="0" smtClean="0">
                <a:solidFill>
                  <a:schemeClr val="tx1"/>
                </a:solidFill>
                <a:latin typeface="+mn-lt"/>
                <a:ea typeface="+mn-ea"/>
                <a:cs typeface="+mn-cs"/>
              </a:rPr>
              <a:t>are retransmitted, the load on the system grows, and more buffers become saturated.</a:t>
            </a:r>
          </a:p>
          <a:p>
            <a:r>
              <a:rPr lang="en-US" sz="1200" kern="1200" baseline="0" dirty="0" smtClean="0">
                <a:solidFill>
                  <a:schemeClr val="tx1"/>
                </a:solidFill>
                <a:latin typeface="+mn-lt"/>
                <a:ea typeface="+mn-ea"/>
                <a:cs typeface="+mn-cs"/>
              </a:rPr>
              <a:t>While the system is trying desperately to clear the backlog, users are pumping old and</a:t>
            </a:r>
          </a:p>
          <a:p>
            <a:r>
              <a:rPr lang="en-US" sz="1200" kern="1200" baseline="0" dirty="0" smtClean="0">
                <a:solidFill>
                  <a:schemeClr val="tx1"/>
                </a:solidFill>
                <a:latin typeface="+mn-lt"/>
                <a:ea typeface="+mn-ea"/>
                <a:cs typeface="+mn-cs"/>
              </a:rPr>
              <a:t>new packets into the system. Even successfully delivered packets may be retransmitted</a:t>
            </a:r>
          </a:p>
          <a:p>
            <a:r>
              <a:rPr lang="en-US" sz="1200" kern="1200" baseline="0" dirty="0" smtClean="0">
                <a:solidFill>
                  <a:schemeClr val="tx1"/>
                </a:solidFill>
                <a:latin typeface="+mn-lt"/>
                <a:ea typeface="+mn-ea"/>
                <a:cs typeface="+mn-cs"/>
              </a:rPr>
              <a:t>because it takes too long, at a higher layer (for example, transport layer), to acknowledge</a:t>
            </a:r>
          </a:p>
          <a:p>
            <a:r>
              <a:rPr lang="en-US" sz="1200" kern="1200" baseline="0" dirty="0" smtClean="0">
                <a:solidFill>
                  <a:schemeClr val="tx1"/>
                </a:solidFill>
                <a:latin typeface="+mn-lt"/>
                <a:ea typeface="+mn-ea"/>
                <a:cs typeface="+mn-cs"/>
              </a:rPr>
              <a:t>them: The sender assumes the packet did not get through and retransmits. Under these</a:t>
            </a:r>
          </a:p>
          <a:p>
            <a:r>
              <a:rPr lang="en-US" sz="1200" kern="1200" baseline="0" dirty="0" smtClean="0">
                <a:solidFill>
                  <a:schemeClr val="tx1"/>
                </a:solidFill>
                <a:latin typeface="+mn-lt"/>
                <a:ea typeface="+mn-ea"/>
                <a:cs typeface="+mn-cs"/>
              </a:rPr>
              <a:t>circumstances, the effective capacity of the system declines to zero.</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29</a:t>
            </a:fld>
            <a:endParaRPr lang="en-US"/>
          </a:p>
        </p:txBody>
      </p:sp>
    </p:spTree>
    <p:extLst>
      <p:ext uri="{BB962C8B-B14F-4D97-AF65-F5344CB8AC3E}">
        <p14:creationId xmlns:p14="http://schemas.microsoft.com/office/powerpoint/2010/main" val="3191825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 Figure 2.14 provides a general depiction of important congestion control techniques.</a:t>
            </a:r>
          </a:p>
        </p:txBody>
      </p:sp>
      <p:sp>
        <p:nvSpPr>
          <p:cNvPr id="4" name="Slide Number Placeholder 3"/>
          <p:cNvSpPr>
            <a:spLocks noGrp="1"/>
          </p:cNvSpPr>
          <p:nvPr>
            <p:ph type="sldNum" sz="quarter" idx="10"/>
          </p:nvPr>
        </p:nvSpPr>
        <p:spPr/>
        <p:txBody>
          <a:bodyPr/>
          <a:lstStyle/>
          <a:p>
            <a:fld id="{1DB6DCF5-9F7B-7C45-9A84-598DA3C95F13}" type="slidenum">
              <a:rPr lang="en-US" smtClean="0"/>
              <a:pPr/>
              <a:t>30</a:t>
            </a:fld>
            <a:endParaRPr lang="en-US"/>
          </a:p>
        </p:txBody>
      </p:sp>
    </p:spTree>
    <p:extLst>
      <p:ext uri="{BB962C8B-B14F-4D97-AF65-F5344CB8AC3E}">
        <p14:creationId xmlns:p14="http://schemas.microsoft.com/office/powerpoint/2010/main" val="1406596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Inelastic traffic does not easily adapt, if at all, to changes in delay and throughput</a:t>
            </a:r>
          </a:p>
          <a:p>
            <a:r>
              <a:rPr lang="en-US" sz="1200" kern="1200" baseline="0" dirty="0" smtClean="0">
                <a:solidFill>
                  <a:schemeClr val="tx1"/>
                </a:solidFill>
                <a:latin typeface="+mn-lt"/>
                <a:ea typeface="+mn-ea"/>
                <a:cs typeface="+mn-cs"/>
              </a:rPr>
              <a:t>across an internet. Examples of inelastic traffic include multimedia transmission,</a:t>
            </a:r>
          </a:p>
          <a:p>
            <a:r>
              <a:rPr lang="en-US" sz="1200" kern="1200" baseline="0" dirty="0" smtClean="0">
                <a:solidFill>
                  <a:schemeClr val="tx1"/>
                </a:solidFill>
                <a:latin typeface="+mn-lt"/>
                <a:ea typeface="+mn-ea"/>
                <a:cs typeface="+mn-cs"/>
              </a:rPr>
              <a:t>such as voice and video, and high-volume interactive traffic, such as an interactive</a:t>
            </a:r>
          </a:p>
          <a:p>
            <a:r>
              <a:rPr lang="en-US" sz="1200" kern="1200" baseline="0" dirty="0" smtClean="0">
                <a:solidFill>
                  <a:schemeClr val="tx1"/>
                </a:solidFill>
                <a:latin typeface="+mn-lt"/>
                <a:ea typeface="+mn-ea"/>
                <a:cs typeface="+mn-cs"/>
              </a:rPr>
              <a:t>simulation application (for example, airline pilot simulation). The requirements for</a:t>
            </a:r>
          </a:p>
          <a:p>
            <a:r>
              <a:rPr lang="en-US" sz="1200" kern="1200" baseline="0" dirty="0" smtClean="0">
                <a:solidFill>
                  <a:schemeClr val="tx1"/>
                </a:solidFill>
                <a:latin typeface="+mn-lt"/>
                <a:ea typeface="+mn-ea"/>
                <a:cs typeface="+mn-cs"/>
              </a:rPr>
              <a:t>inelastic traffic may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Throughput:  A minimum throughput value may be required. Unlike most</a:t>
            </a:r>
          </a:p>
          <a:p>
            <a:r>
              <a:rPr lang="en-US" sz="1200" kern="1200" baseline="0" dirty="0" smtClean="0">
                <a:solidFill>
                  <a:schemeClr val="tx1"/>
                </a:solidFill>
                <a:latin typeface="+mn-lt"/>
                <a:ea typeface="+mn-ea"/>
                <a:cs typeface="+mn-cs"/>
              </a:rPr>
              <a:t>elastic traffic, which can continue to deliver data with perhaps degraded service,</a:t>
            </a:r>
          </a:p>
          <a:p>
            <a:r>
              <a:rPr lang="en-US" sz="1200" kern="1200" baseline="0" dirty="0" smtClean="0">
                <a:solidFill>
                  <a:schemeClr val="tx1"/>
                </a:solidFill>
                <a:latin typeface="+mn-lt"/>
                <a:ea typeface="+mn-ea"/>
                <a:cs typeface="+mn-cs"/>
              </a:rPr>
              <a:t>many inelastic applications absolutely require a given minimum throughput.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Delay : Also called latency. An example of a delay-sensitive application is</a:t>
            </a:r>
          </a:p>
          <a:p>
            <a:r>
              <a:rPr lang="en-US" sz="1200" kern="1200" baseline="0" dirty="0" smtClean="0">
                <a:solidFill>
                  <a:schemeClr val="tx1"/>
                </a:solidFill>
                <a:latin typeface="+mn-lt"/>
                <a:ea typeface="+mn-ea"/>
                <a:cs typeface="+mn-cs"/>
              </a:rPr>
              <a:t>stock trading; someone who consistently receives later service will consistently</a:t>
            </a:r>
          </a:p>
          <a:p>
            <a:r>
              <a:rPr lang="en-US" sz="1200" kern="1200" baseline="0" dirty="0" smtClean="0">
                <a:solidFill>
                  <a:schemeClr val="tx1"/>
                </a:solidFill>
                <a:latin typeface="+mn-lt"/>
                <a:ea typeface="+mn-ea"/>
                <a:cs typeface="+mn-cs"/>
              </a:rPr>
              <a:t>act later, and with greater disadvantage.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Delay jitter:  The magnitude of delay variation, called delay jitter , or simply</a:t>
            </a:r>
          </a:p>
          <a:p>
            <a:r>
              <a:rPr lang="en-US" sz="1200" kern="1200" baseline="0" dirty="0" smtClean="0">
                <a:solidFill>
                  <a:schemeClr val="tx1"/>
                </a:solidFill>
                <a:latin typeface="+mn-lt"/>
                <a:ea typeface="+mn-ea"/>
                <a:cs typeface="+mn-cs"/>
              </a:rPr>
              <a:t>jitter, is a critical factor in real-time applications. Because of the variable</a:t>
            </a:r>
          </a:p>
          <a:p>
            <a:r>
              <a:rPr lang="en-US" sz="1200" kern="1200" baseline="0" dirty="0" smtClean="0">
                <a:solidFill>
                  <a:schemeClr val="tx1"/>
                </a:solidFill>
                <a:latin typeface="+mn-lt"/>
                <a:ea typeface="+mn-ea"/>
                <a:cs typeface="+mn-cs"/>
              </a:rPr>
              <a:t>delay imposed by an internet, the </a:t>
            </a:r>
            <a:r>
              <a:rPr lang="en-US" sz="1200" kern="1200" baseline="0" dirty="0" err="1" smtClean="0">
                <a:solidFill>
                  <a:schemeClr val="tx1"/>
                </a:solidFill>
                <a:latin typeface="+mn-lt"/>
                <a:ea typeface="+mn-ea"/>
                <a:cs typeface="+mn-cs"/>
              </a:rPr>
              <a:t>interarrival</a:t>
            </a:r>
            <a:r>
              <a:rPr lang="en-US" sz="1200" kern="1200" baseline="0" dirty="0" smtClean="0">
                <a:solidFill>
                  <a:schemeClr val="tx1"/>
                </a:solidFill>
                <a:latin typeface="+mn-lt"/>
                <a:ea typeface="+mn-ea"/>
                <a:cs typeface="+mn-cs"/>
              </a:rPr>
              <a:t> times between packets are not</a:t>
            </a:r>
          </a:p>
          <a:p>
            <a:r>
              <a:rPr lang="en-US" sz="1200" kern="1200" baseline="0" dirty="0" smtClean="0">
                <a:solidFill>
                  <a:schemeClr val="tx1"/>
                </a:solidFill>
                <a:latin typeface="+mn-lt"/>
                <a:ea typeface="+mn-ea"/>
                <a:cs typeface="+mn-cs"/>
              </a:rPr>
              <a:t>maintained at a fixed interval at the destination. To compensate for this, the incoming</a:t>
            </a:r>
          </a:p>
          <a:p>
            <a:r>
              <a:rPr lang="en-US" sz="1200" kern="1200" baseline="0" dirty="0" smtClean="0">
                <a:solidFill>
                  <a:schemeClr val="tx1"/>
                </a:solidFill>
                <a:latin typeface="+mn-lt"/>
                <a:ea typeface="+mn-ea"/>
                <a:cs typeface="+mn-cs"/>
              </a:rPr>
              <a:t>packets are buffered, delayed sufficiently to compensate for the jitter, and then </a:t>
            </a:r>
          </a:p>
          <a:p>
            <a:r>
              <a:rPr lang="en-US" sz="1200" kern="1200" baseline="0" dirty="0" smtClean="0">
                <a:solidFill>
                  <a:schemeClr val="tx1"/>
                </a:solidFill>
                <a:latin typeface="+mn-lt"/>
                <a:ea typeface="+mn-ea"/>
                <a:cs typeface="+mn-cs"/>
              </a:rPr>
              <a:t>released at a constant rate to the software that is expecting a steady</a:t>
            </a:r>
          </a:p>
          <a:p>
            <a:r>
              <a:rPr lang="en-US" sz="1200" kern="1200" baseline="0" dirty="0" smtClean="0">
                <a:solidFill>
                  <a:schemeClr val="tx1"/>
                </a:solidFill>
                <a:latin typeface="+mn-lt"/>
                <a:ea typeface="+mn-ea"/>
                <a:cs typeface="+mn-cs"/>
              </a:rPr>
              <a:t>real-time stream. The larger the allowable delay variation, the longer the real</a:t>
            </a:r>
          </a:p>
          <a:p>
            <a:r>
              <a:rPr lang="en-US" sz="1200" kern="1200" baseline="0" dirty="0" smtClean="0">
                <a:solidFill>
                  <a:schemeClr val="tx1"/>
                </a:solidFill>
                <a:latin typeface="+mn-lt"/>
                <a:ea typeface="+mn-ea"/>
                <a:cs typeface="+mn-cs"/>
              </a:rPr>
              <a:t>delay in delivering the data and the greater the size of the delay buffer required</a:t>
            </a:r>
          </a:p>
          <a:p>
            <a:r>
              <a:rPr lang="en-US" sz="1200" kern="1200" baseline="0" dirty="0" smtClean="0">
                <a:solidFill>
                  <a:schemeClr val="tx1"/>
                </a:solidFill>
                <a:latin typeface="+mn-lt"/>
                <a:ea typeface="+mn-ea"/>
                <a:cs typeface="+mn-cs"/>
              </a:rPr>
              <a:t>at receivers. Real-time interactive applications, such as teleconferencing, may</a:t>
            </a:r>
          </a:p>
          <a:p>
            <a:r>
              <a:rPr lang="en-US" sz="1200" kern="1200" baseline="0" dirty="0" smtClean="0">
                <a:solidFill>
                  <a:schemeClr val="tx1"/>
                </a:solidFill>
                <a:latin typeface="+mn-lt"/>
                <a:ea typeface="+mn-ea"/>
                <a:cs typeface="+mn-cs"/>
              </a:rPr>
              <a:t>require a reasonable upper bound on jitter.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Packet loss : Real-time applications vary in the amount of packet loss, if any,</a:t>
            </a:r>
          </a:p>
          <a:p>
            <a:r>
              <a:rPr lang="en-US" sz="1200" kern="1200" baseline="0" dirty="0" smtClean="0">
                <a:solidFill>
                  <a:schemeClr val="tx1"/>
                </a:solidFill>
                <a:latin typeface="+mn-lt"/>
                <a:ea typeface="+mn-ea"/>
                <a:cs typeface="+mn-cs"/>
              </a:rPr>
              <a:t>that they can sustain.</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4</a:t>
            </a:fld>
            <a:endParaRPr lang="en-US"/>
          </a:p>
        </p:txBody>
      </p:sp>
    </p:spTree>
    <p:extLst>
      <p:ext uri="{BB962C8B-B14F-4D97-AF65-F5344CB8AC3E}">
        <p14:creationId xmlns:p14="http://schemas.microsoft.com/office/powerpoint/2010/main" val="456214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Backpressure can be exerted on the basis of links or logical connections (for example,</a:t>
            </a:r>
          </a:p>
          <a:p>
            <a:r>
              <a:rPr lang="en-US" sz="1200" kern="1200" baseline="0" dirty="0" smtClean="0">
                <a:solidFill>
                  <a:schemeClr val="tx1"/>
                </a:solidFill>
                <a:latin typeface="+mn-lt"/>
                <a:ea typeface="+mn-ea"/>
                <a:cs typeface="+mn-cs"/>
              </a:rPr>
              <a:t>virtual circuits). Referring again to Figure 2.11, if node 6 becomes congested (buffers</a:t>
            </a:r>
          </a:p>
          <a:p>
            <a:r>
              <a:rPr lang="en-US" sz="1200" kern="1200" baseline="0" dirty="0" smtClean="0">
                <a:solidFill>
                  <a:schemeClr val="tx1"/>
                </a:solidFill>
                <a:latin typeface="+mn-lt"/>
                <a:ea typeface="+mn-ea"/>
                <a:cs typeface="+mn-cs"/>
              </a:rPr>
              <a:t>fill up), node 6 can slow down or halt the flow of all packets from node 5 (or node 3,</a:t>
            </a:r>
          </a:p>
          <a:p>
            <a:r>
              <a:rPr lang="en-US" sz="1200" kern="1200" baseline="0" dirty="0" smtClean="0">
                <a:solidFill>
                  <a:schemeClr val="tx1"/>
                </a:solidFill>
                <a:latin typeface="+mn-lt"/>
                <a:ea typeface="+mn-ea"/>
                <a:cs typeface="+mn-cs"/>
              </a:rPr>
              <a:t>or both nodes 5 and 3). If this restriction persists, node 5 will need to slow down or</a:t>
            </a:r>
          </a:p>
          <a:p>
            <a:r>
              <a:rPr lang="en-US" sz="1200" kern="1200" baseline="0" dirty="0" smtClean="0">
                <a:solidFill>
                  <a:schemeClr val="tx1"/>
                </a:solidFill>
                <a:latin typeface="+mn-lt"/>
                <a:ea typeface="+mn-ea"/>
                <a:cs typeface="+mn-cs"/>
              </a:rPr>
              <a:t>halt traffic on its incoming links. This flow restriction propagates backward (against</a:t>
            </a:r>
          </a:p>
          <a:p>
            <a:r>
              <a:rPr lang="en-US" sz="1200" kern="1200" baseline="0" dirty="0" smtClean="0">
                <a:solidFill>
                  <a:schemeClr val="tx1"/>
                </a:solidFill>
                <a:latin typeface="+mn-lt"/>
                <a:ea typeface="+mn-ea"/>
                <a:cs typeface="+mn-cs"/>
              </a:rPr>
              <a:t>the flow of data traffic) to sources, which are restricted in the flow of new packets into</a:t>
            </a:r>
          </a:p>
          <a:p>
            <a:r>
              <a:rPr lang="en-US" sz="1200" kern="1200" baseline="0" dirty="0" smtClean="0">
                <a:solidFill>
                  <a:schemeClr val="tx1"/>
                </a:solidFill>
                <a:latin typeface="+mn-lt"/>
                <a:ea typeface="+mn-ea"/>
                <a:cs typeface="+mn-cs"/>
              </a:rPr>
              <a:t>the network.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Backpressure for all traffic on a particular link is automatically invoked by the flow</a:t>
            </a:r>
          </a:p>
          <a:p>
            <a:r>
              <a:rPr lang="en-US" sz="1200" kern="1200" baseline="0" dirty="0" smtClean="0">
                <a:solidFill>
                  <a:schemeClr val="tx1"/>
                </a:solidFill>
                <a:latin typeface="+mn-lt"/>
                <a:ea typeface="+mn-ea"/>
                <a:cs typeface="+mn-cs"/>
              </a:rPr>
              <a:t>control mechanisms of data link layer protocols. Backpressure can also be selectively</a:t>
            </a:r>
          </a:p>
          <a:p>
            <a:r>
              <a:rPr lang="en-US" sz="1200" kern="1200" baseline="0" dirty="0" smtClean="0">
                <a:solidFill>
                  <a:schemeClr val="tx1"/>
                </a:solidFill>
                <a:latin typeface="+mn-lt"/>
                <a:ea typeface="+mn-ea"/>
                <a:cs typeface="+mn-cs"/>
              </a:rPr>
              <a:t>applied to logical connections, so that the flow from one node to the next is only</a:t>
            </a:r>
          </a:p>
          <a:p>
            <a:r>
              <a:rPr lang="en-US" sz="1200" kern="1200" baseline="0" dirty="0" smtClean="0">
                <a:solidFill>
                  <a:schemeClr val="tx1"/>
                </a:solidFill>
                <a:latin typeface="+mn-lt"/>
                <a:ea typeface="+mn-ea"/>
                <a:cs typeface="+mn-cs"/>
              </a:rPr>
              <a:t>restricted or halted on some connections, generally the ones with the most traffic. In</a:t>
            </a:r>
          </a:p>
          <a:p>
            <a:r>
              <a:rPr lang="en-US" sz="1200" kern="1200" baseline="0" dirty="0" smtClean="0">
                <a:solidFill>
                  <a:schemeClr val="tx1"/>
                </a:solidFill>
                <a:latin typeface="+mn-lt"/>
                <a:ea typeface="+mn-ea"/>
                <a:cs typeface="+mn-cs"/>
              </a:rPr>
              <a:t>this case, the restriction propagates back along the connection to the source. Such a</a:t>
            </a:r>
          </a:p>
          <a:p>
            <a:r>
              <a:rPr lang="en-US" sz="1200" kern="1200" baseline="0" dirty="0" smtClean="0">
                <a:solidFill>
                  <a:schemeClr val="tx1"/>
                </a:solidFill>
                <a:latin typeface="+mn-lt"/>
                <a:ea typeface="+mn-ea"/>
                <a:cs typeface="+mn-cs"/>
              </a:rPr>
              <a:t>mechanism is used in Frame Relay and Asynchronous Transfer Mode (ATM) networks.</a:t>
            </a:r>
          </a:p>
          <a:p>
            <a:r>
              <a:rPr lang="en-US" sz="1200" kern="1200" baseline="0" dirty="0" smtClean="0">
                <a:solidFill>
                  <a:schemeClr val="tx1"/>
                </a:solidFill>
                <a:latin typeface="+mn-lt"/>
                <a:ea typeface="+mn-ea"/>
                <a:cs typeface="+mn-cs"/>
              </a:rPr>
              <a:t>However, the use of these networks has declined considerably in favor of Ethernet</a:t>
            </a:r>
          </a:p>
          <a:p>
            <a:r>
              <a:rPr lang="en-US" sz="1200" kern="1200" baseline="0" dirty="0" smtClean="0">
                <a:solidFill>
                  <a:schemeClr val="tx1"/>
                </a:solidFill>
                <a:latin typeface="+mn-lt"/>
                <a:ea typeface="+mn-ea"/>
                <a:cs typeface="+mn-cs"/>
              </a:rPr>
              <a:t>carrier networks and IP-based Multiprotocol Label Switching (MPLS) networks.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31</a:t>
            </a:fld>
            <a:endParaRPr lang="en-US"/>
          </a:p>
        </p:txBody>
      </p:sp>
    </p:spTree>
    <p:extLst>
      <p:ext uri="{BB962C8B-B14F-4D97-AF65-F5344CB8AC3E}">
        <p14:creationId xmlns:p14="http://schemas.microsoft.com/office/powerpoint/2010/main" val="1246437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 A choke packet is a control packet generated at a congested node and transmitted back</a:t>
            </a:r>
          </a:p>
          <a:p>
            <a:r>
              <a:rPr lang="en-US" sz="1200" kern="1200" baseline="0" dirty="0" smtClean="0">
                <a:solidFill>
                  <a:schemeClr val="tx1"/>
                </a:solidFill>
                <a:latin typeface="+mn-lt"/>
                <a:ea typeface="+mn-ea"/>
                <a:cs typeface="+mn-cs"/>
              </a:rPr>
              <a:t>to a source node to restrict traffic flow. Either a router or a destination end system</a:t>
            </a:r>
          </a:p>
          <a:p>
            <a:r>
              <a:rPr lang="en-US" sz="1200" kern="1200" baseline="0" dirty="0" smtClean="0">
                <a:solidFill>
                  <a:schemeClr val="tx1"/>
                </a:solidFill>
                <a:latin typeface="+mn-lt"/>
                <a:ea typeface="+mn-ea"/>
                <a:cs typeface="+mn-cs"/>
              </a:rPr>
              <a:t>may send this message to a source end system, requesting that it reduce the rate at</a:t>
            </a:r>
          </a:p>
          <a:p>
            <a:r>
              <a:rPr lang="en-US" sz="1200" kern="1200" baseline="0" dirty="0" smtClean="0">
                <a:solidFill>
                  <a:schemeClr val="tx1"/>
                </a:solidFill>
                <a:latin typeface="+mn-lt"/>
                <a:ea typeface="+mn-ea"/>
                <a:cs typeface="+mn-cs"/>
              </a:rPr>
              <a:t>which it is sending traffic to the internet destination. On receipt of a choke packet,</a:t>
            </a:r>
          </a:p>
          <a:p>
            <a:r>
              <a:rPr lang="en-US" sz="1200" kern="1200" baseline="0" dirty="0" smtClean="0">
                <a:solidFill>
                  <a:schemeClr val="tx1"/>
                </a:solidFill>
                <a:latin typeface="+mn-lt"/>
                <a:ea typeface="+mn-ea"/>
                <a:cs typeface="+mn-cs"/>
              </a:rPr>
              <a:t>the source host should cut back the rate at which it is sending traffic to the specified</a:t>
            </a:r>
          </a:p>
          <a:p>
            <a:r>
              <a:rPr lang="en-US" sz="1200" kern="1200" baseline="0" dirty="0" smtClean="0">
                <a:solidFill>
                  <a:schemeClr val="tx1"/>
                </a:solidFill>
                <a:latin typeface="+mn-lt"/>
                <a:ea typeface="+mn-ea"/>
                <a:cs typeface="+mn-cs"/>
              </a:rPr>
              <a:t>destination until it no longer receives choke packets. The choke packet can be used</a:t>
            </a:r>
          </a:p>
          <a:p>
            <a:r>
              <a:rPr lang="en-US" sz="1200" kern="1200" baseline="0" dirty="0" smtClean="0">
                <a:solidFill>
                  <a:schemeClr val="tx1"/>
                </a:solidFill>
                <a:latin typeface="+mn-lt"/>
                <a:ea typeface="+mn-ea"/>
                <a:cs typeface="+mn-cs"/>
              </a:rPr>
              <a:t>by a router or host that must discard IP </a:t>
            </a:r>
            <a:r>
              <a:rPr lang="en-US" sz="1200" kern="1200" baseline="0" dirty="0" err="1" smtClean="0">
                <a:solidFill>
                  <a:schemeClr val="tx1"/>
                </a:solidFill>
                <a:latin typeface="+mn-lt"/>
                <a:ea typeface="+mn-ea"/>
                <a:cs typeface="+mn-cs"/>
              </a:rPr>
              <a:t>datagrams</a:t>
            </a:r>
            <a:r>
              <a:rPr lang="en-US" sz="1200" kern="1200" baseline="0" dirty="0" smtClean="0">
                <a:solidFill>
                  <a:schemeClr val="tx1"/>
                </a:solidFill>
                <a:latin typeface="+mn-lt"/>
                <a:ea typeface="+mn-ea"/>
                <a:cs typeface="+mn-cs"/>
              </a:rPr>
              <a:t> because of a full buffer. In that</a:t>
            </a:r>
          </a:p>
          <a:p>
            <a:r>
              <a:rPr lang="en-US" sz="1200" kern="1200" baseline="0" dirty="0" smtClean="0">
                <a:solidFill>
                  <a:schemeClr val="tx1"/>
                </a:solidFill>
                <a:latin typeface="+mn-lt"/>
                <a:ea typeface="+mn-ea"/>
                <a:cs typeface="+mn-cs"/>
              </a:rPr>
              <a:t>case, the router or host will issue a choke packet for every packet that it discards. In</a:t>
            </a:r>
          </a:p>
          <a:p>
            <a:r>
              <a:rPr lang="en-US" sz="1200" kern="1200" baseline="0" dirty="0" smtClean="0">
                <a:solidFill>
                  <a:schemeClr val="tx1"/>
                </a:solidFill>
                <a:latin typeface="+mn-lt"/>
                <a:ea typeface="+mn-ea"/>
                <a:cs typeface="+mn-cs"/>
              </a:rPr>
              <a:t>addition, a system may anticipate congestion and issue choke packets when its buffers</a:t>
            </a:r>
          </a:p>
          <a:p>
            <a:r>
              <a:rPr lang="en-US" sz="1200" kern="1200" baseline="0" dirty="0" smtClean="0">
                <a:solidFill>
                  <a:schemeClr val="tx1"/>
                </a:solidFill>
                <a:latin typeface="+mn-lt"/>
                <a:ea typeface="+mn-ea"/>
                <a:cs typeface="+mn-cs"/>
              </a:rPr>
              <a:t>approach capacity. In that case, the packet referred to in the choke packet may well be</a:t>
            </a:r>
          </a:p>
          <a:p>
            <a:r>
              <a:rPr lang="en-US" sz="1200" kern="1200" baseline="0" dirty="0" smtClean="0">
                <a:solidFill>
                  <a:schemeClr val="tx1"/>
                </a:solidFill>
                <a:latin typeface="+mn-lt"/>
                <a:ea typeface="+mn-ea"/>
                <a:cs typeface="+mn-cs"/>
              </a:rPr>
              <a:t>delivered. Therefore, receipt of a choke packet does not imply delivery or </a:t>
            </a:r>
            <a:r>
              <a:rPr lang="en-US" sz="1200" kern="1200" baseline="0" dirty="0" err="1" smtClean="0">
                <a:solidFill>
                  <a:schemeClr val="tx1"/>
                </a:solidFill>
                <a:latin typeface="+mn-lt"/>
                <a:ea typeface="+mn-ea"/>
                <a:cs typeface="+mn-cs"/>
              </a:rPr>
              <a:t>nondelivery</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of the corresponding packet.</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32</a:t>
            </a:fld>
            <a:endParaRPr lang="en-US"/>
          </a:p>
        </p:txBody>
      </p:sp>
    </p:spTree>
    <p:extLst>
      <p:ext uri="{BB962C8B-B14F-4D97-AF65-F5344CB8AC3E}">
        <p14:creationId xmlns:p14="http://schemas.microsoft.com/office/powerpoint/2010/main" val="3195034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When network congestion occurs, two things may happen: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The transmission delay for an individual packet from source to destination</a:t>
            </a:r>
          </a:p>
          <a:p>
            <a:r>
              <a:rPr lang="en-US" sz="1200" kern="1200" baseline="0" dirty="0" smtClean="0">
                <a:solidFill>
                  <a:schemeClr val="tx1"/>
                </a:solidFill>
                <a:latin typeface="+mn-lt"/>
                <a:ea typeface="+mn-ea"/>
                <a:cs typeface="+mn-cs"/>
              </a:rPr>
              <a:t>increases, so that it is noticeably longer than the fixed propagation delay, and</a:t>
            </a:r>
          </a:p>
          <a:p>
            <a:endParaRPr lang="en-US" sz="1200" kern="1200" baseline="0" dirty="0" smtClean="0">
              <a:solidFill>
                <a:schemeClr val="tx1"/>
              </a:solidFill>
              <a:latin typeface="+mn-lt"/>
              <a:ea typeface="+mn-ea"/>
              <a:cs typeface="+mn-cs"/>
            </a:endParaRPr>
          </a:p>
          <a:p>
            <a:pPr marL="228600" indent="-228600">
              <a:buAutoNum type="arabicPeriod" startAt="2"/>
            </a:pPr>
            <a:r>
              <a:rPr lang="en-US" sz="1200" kern="1200" baseline="0" dirty="0" smtClean="0">
                <a:solidFill>
                  <a:schemeClr val="tx1"/>
                </a:solidFill>
                <a:latin typeface="+mn-lt"/>
                <a:ea typeface="+mn-ea"/>
                <a:cs typeface="+mn-cs"/>
              </a:rPr>
              <a:t>Packets are discarded.</a:t>
            </a:r>
          </a:p>
          <a:p>
            <a:pPr marL="228600" indent="-228600">
              <a:buAutoNum type="arabicPeriod" startAt="2"/>
            </a:pP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a source can detect increased delays and packet discards, it has implicit evidence</a:t>
            </a:r>
          </a:p>
          <a:p>
            <a:r>
              <a:rPr lang="en-US" sz="1200" kern="1200" baseline="0" dirty="0" smtClean="0">
                <a:solidFill>
                  <a:schemeClr val="tx1"/>
                </a:solidFill>
                <a:latin typeface="+mn-lt"/>
                <a:ea typeface="+mn-ea"/>
                <a:cs typeface="+mn-cs"/>
              </a:rPr>
              <a:t>of network congestion. If all sources can detect congestion and, in response, reduce</a:t>
            </a:r>
          </a:p>
          <a:p>
            <a:r>
              <a:rPr lang="en-US" sz="1200" kern="1200" baseline="0" dirty="0" smtClean="0">
                <a:solidFill>
                  <a:schemeClr val="tx1"/>
                </a:solidFill>
                <a:latin typeface="+mn-lt"/>
                <a:ea typeface="+mn-ea"/>
                <a:cs typeface="+mn-cs"/>
              </a:rPr>
              <a:t>flow on the basis of congestion, the network congestion will be relieved. Therefore,</a:t>
            </a:r>
          </a:p>
          <a:p>
            <a:r>
              <a:rPr lang="en-US" sz="1200" kern="1200" baseline="0" dirty="0" smtClean="0">
                <a:solidFill>
                  <a:schemeClr val="tx1"/>
                </a:solidFill>
                <a:latin typeface="+mn-lt"/>
                <a:ea typeface="+mn-ea"/>
                <a:cs typeface="+mn-cs"/>
              </a:rPr>
              <a:t>congestion control on the basis of implicit signaling is the responsibility of end</a:t>
            </a:r>
          </a:p>
          <a:p>
            <a:r>
              <a:rPr lang="en-US" sz="1200" kern="1200" baseline="0" dirty="0" smtClean="0">
                <a:solidFill>
                  <a:schemeClr val="tx1"/>
                </a:solidFill>
                <a:latin typeface="+mn-lt"/>
                <a:ea typeface="+mn-ea"/>
                <a:cs typeface="+mn-cs"/>
              </a:rPr>
              <a:t>systems and does not require action on the part of network nodes.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Implicit signaling is an effective congestion control technique in connectionless, or</a:t>
            </a:r>
          </a:p>
          <a:p>
            <a:r>
              <a:rPr lang="en-US" sz="1200" kern="1200" baseline="0" dirty="0" smtClean="0">
                <a:solidFill>
                  <a:schemeClr val="tx1"/>
                </a:solidFill>
                <a:latin typeface="+mn-lt"/>
                <a:ea typeface="+mn-ea"/>
                <a:cs typeface="+mn-cs"/>
              </a:rPr>
              <a:t>datagram, networks, such as IP-based internets. In such cases, there are no logical</a:t>
            </a:r>
          </a:p>
          <a:p>
            <a:r>
              <a:rPr lang="en-US" sz="1200" kern="1200" baseline="0" dirty="0" smtClean="0">
                <a:solidFill>
                  <a:schemeClr val="tx1"/>
                </a:solidFill>
                <a:latin typeface="+mn-lt"/>
                <a:ea typeface="+mn-ea"/>
                <a:cs typeface="+mn-cs"/>
              </a:rPr>
              <a:t>connections through the internet on which flow can be regulated. However, between</a:t>
            </a:r>
          </a:p>
          <a:p>
            <a:r>
              <a:rPr lang="en-US" sz="1200" kern="1200" baseline="0" dirty="0" smtClean="0">
                <a:solidFill>
                  <a:schemeClr val="tx1"/>
                </a:solidFill>
                <a:latin typeface="+mn-lt"/>
                <a:ea typeface="+mn-ea"/>
                <a:cs typeface="+mn-cs"/>
              </a:rPr>
              <a:t>the two end systems, logical connections can be established at the TCP level. TCP</a:t>
            </a:r>
          </a:p>
          <a:p>
            <a:r>
              <a:rPr lang="en-US" sz="1200" kern="1200" baseline="0" dirty="0" smtClean="0">
                <a:solidFill>
                  <a:schemeClr val="tx1"/>
                </a:solidFill>
                <a:latin typeface="+mn-lt"/>
                <a:ea typeface="+mn-ea"/>
                <a:cs typeface="+mn-cs"/>
              </a:rPr>
              <a:t>includes mechanisms for acknowledging receipt of TCP segments and for regulating</a:t>
            </a:r>
          </a:p>
          <a:p>
            <a:r>
              <a:rPr lang="en-US" sz="1200" kern="1200" baseline="0" dirty="0" smtClean="0">
                <a:solidFill>
                  <a:schemeClr val="tx1"/>
                </a:solidFill>
                <a:latin typeface="+mn-lt"/>
                <a:ea typeface="+mn-ea"/>
                <a:cs typeface="+mn-cs"/>
              </a:rPr>
              <a:t>the flow of data between source and destination on a TCP connection.</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33</a:t>
            </a:fld>
            <a:endParaRPr lang="en-US"/>
          </a:p>
        </p:txBody>
      </p:sp>
    </p:spTree>
    <p:extLst>
      <p:ext uri="{BB962C8B-B14F-4D97-AF65-F5344CB8AC3E}">
        <p14:creationId xmlns:p14="http://schemas.microsoft.com/office/powerpoint/2010/main" val="3424131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It is desirable to use as much of the available capacity in a network as possible but</a:t>
            </a:r>
          </a:p>
          <a:p>
            <a:r>
              <a:rPr lang="en-US" sz="1200" kern="1200" baseline="0" dirty="0" smtClean="0">
                <a:solidFill>
                  <a:schemeClr val="tx1"/>
                </a:solidFill>
                <a:latin typeface="+mn-lt"/>
                <a:ea typeface="+mn-ea"/>
                <a:cs typeface="+mn-cs"/>
              </a:rPr>
              <a:t>still react to congestion in a controlled and fair manner. This is the purpose of explicit</a:t>
            </a:r>
          </a:p>
          <a:p>
            <a:r>
              <a:rPr lang="en-US" sz="1200" kern="1200" baseline="0" dirty="0" smtClean="0">
                <a:solidFill>
                  <a:schemeClr val="tx1"/>
                </a:solidFill>
                <a:latin typeface="+mn-lt"/>
                <a:ea typeface="+mn-ea"/>
                <a:cs typeface="+mn-cs"/>
              </a:rPr>
              <a:t>congestion avoidance techniques. In general terms, for explicit congestion avoidance,</a:t>
            </a:r>
          </a:p>
          <a:p>
            <a:r>
              <a:rPr lang="en-US" sz="1200" kern="1200" baseline="0" dirty="0" smtClean="0">
                <a:solidFill>
                  <a:schemeClr val="tx1"/>
                </a:solidFill>
                <a:latin typeface="+mn-lt"/>
                <a:ea typeface="+mn-ea"/>
                <a:cs typeface="+mn-cs"/>
              </a:rPr>
              <a:t>the network alerts end systems to growing congestion within the network and the end</a:t>
            </a:r>
          </a:p>
          <a:p>
            <a:r>
              <a:rPr lang="en-US" sz="1200" kern="1200" baseline="0" dirty="0" smtClean="0">
                <a:solidFill>
                  <a:schemeClr val="tx1"/>
                </a:solidFill>
                <a:latin typeface="+mn-lt"/>
                <a:ea typeface="+mn-ea"/>
                <a:cs typeface="+mn-cs"/>
              </a:rPr>
              <a:t>systems take steps to reduce the offered load to the network.</a:t>
            </a:r>
          </a:p>
          <a:p>
            <a:r>
              <a:rPr lang="en-US" sz="1200" kern="1200" baseline="0" dirty="0" smtClean="0">
                <a:solidFill>
                  <a:schemeClr val="tx1"/>
                </a:solidFill>
                <a:latin typeface="+mn-lt"/>
                <a:ea typeface="+mn-ea"/>
                <a:cs typeface="+mn-cs"/>
              </a:rPr>
              <a:t>Explicit congestion signaling approaches can work in one of two directions:</a:t>
            </a:r>
          </a:p>
          <a:p>
            <a:r>
              <a:rPr lang="en-US" sz="1200" kern="1200" baseline="0" dirty="0" smtClean="0">
                <a:solidFill>
                  <a:schemeClr val="tx1"/>
                </a:solidFill>
                <a:latin typeface="+mn-lt"/>
                <a:ea typeface="+mn-ea"/>
                <a:cs typeface="+mn-cs"/>
              </a:rPr>
              <a:t>■ Backward:  Notifies the source that congestion avoidance procedures should</a:t>
            </a:r>
          </a:p>
          <a:p>
            <a:r>
              <a:rPr lang="en-US" sz="1200" kern="1200" baseline="0" dirty="0" smtClean="0">
                <a:solidFill>
                  <a:schemeClr val="tx1"/>
                </a:solidFill>
                <a:latin typeface="+mn-lt"/>
                <a:ea typeface="+mn-ea"/>
                <a:cs typeface="+mn-cs"/>
              </a:rPr>
              <a:t>be initiated where applicable for traffic in the opposite direction of the received</a:t>
            </a:r>
          </a:p>
          <a:p>
            <a:r>
              <a:rPr lang="en-US" sz="1200" kern="1200" baseline="0" dirty="0" smtClean="0">
                <a:solidFill>
                  <a:schemeClr val="tx1"/>
                </a:solidFill>
                <a:latin typeface="+mn-lt"/>
                <a:ea typeface="+mn-ea"/>
                <a:cs typeface="+mn-cs"/>
              </a:rPr>
              <a:t>notification. It indicates that the packets that the user transmits on this logical</a:t>
            </a:r>
          </a:p>
          <a:p>
            <a:r>
              <a:rPr lang="en-US" sz="1200" kern="1200" baseline="0" dirty="0" smtClean="0">
                <a:solidFill>
                  <a:schemeClr val="tx1"/>
                </a:solidFill>
                <a:latin typeface="+mn-lt"/>
                <a:ea typeface="+mn-ea"/>
                <a:cs typeface="+mn-cs"/>
              </a:rPr>
              <a:t>connection may encounter congested resources. Backward information is transmitted</a:t>
            </a:r>
          </a:p>
          <a:p>
            <a:r>
              <a:rPr lang="en-US" sz="1200" kern="1200" baseline="0" dirty="0" smtClean="0">
                <a:solidFill>
                  <a:schemeClr val="tx1"/>
                </a:solidFill>
                <a:latin typeface="+mn-lt"/>
                <a:ea typeface="+mn-ea"/>
                <a:cs typeface="+mn-cs"/>
              </a:rPr>
              <a:t>either by altering bits in a header of a data packet headed for the source</a:t>
            </a:r>
          </a:p>
          <a:p>
            <a:r>
              <a:rPr lang="en-US" sz="1200" kern="1200" baseline="0" dirty="0" smtClean="0">
                <a:solidFill>
                  <a:schemeClr val="tx1"/>
                </a:solidFill>
                <a:latin typeface="+mn-lt"/>
                <a:ea typeface="+mn-ea"/>
                <a:cs typeface="+mn-cs"/>
              </a:rPr>
              <a:t>to be controlled or by transmitting separate control packets to the source.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Forward : Notifies the user that congestion avoidance procedures should be</a:t>
            </a:r>
          </a:p>
          <a:p>
            <a:r>
              <a:rPr lang="en-US" sz="1200" kern="1200" baseline="0" dirty="0" smtClean="0">
                <a:solidFill>
                  <a:schemeClr val="tx1"/>
                </a:solidFill>
                <a:latin typeface="+mn-lt"/>
                <a:ea typeface="+mn-ea"/>
                <a:cs typeface="+mn-cs"/>
              </a:rPr>
              <a:t>initiated where applicable for traffic in the same direction as the received notification.</a:t>
            </a:r>
          </a:p>
          <a:p>
            <a:r>
              <a:rPr lang="en-US" sz="1200" kern="1200" baseline="0" dirty="0" smtClean="0">
                <a:solidFill>
                  <a:schemeClr val="tx1"/>
                </a:solidFill>
                <a:latin typeface="+mn-lt"/>
                <a:ea typeface="+mn-ea"/>
                <a:cs typeface="+mn-cs"/>
              </a:rPr>
              <a:t>It indicates that this packet, on this logical connection, has encountered</a:t>
            </a:r>
          </a:p>
          <a:p>
            <a:r>
              <a:rPr lang="en-US" sz="1200" kern="1200" baseline="0" dirty="0" smtClean="0">
                <a:solidFill>
                  <a:schemeClr val="tx1"/>
                </a:solidFill>
                <a:latin typeface="+mn-lt"/>
                <a:ea typeface="+mn-ea"/>
                <a:cs typeface="+mn-cs"/>
              </a:rPr>
              <a:t>congested resources. Again, this information may be transmitted either</a:t>
            </a:r>
          </a:p>
          <a:p>
            <a:r>
              <a:rPr lang="en-US" sz="1200" kern="1200" baseline="0" dirty="0" smtClean="0">
                <a:solidFill>
                  <a:schemeClr val="tx1"/>
                </a:solidFill>
                <a:latin typeface="+mn-lt"/>
                <a:ea typeface="+mn-ea"/>
                <a:cs typeface="+mn-cs"/>
              </a:rPr>
              <a:t>as altered bits in data packets or in separate control packets. In some schemes,</a:t>
            </a:r>
          </a:p>
          <a:p>
            <a:r>
              <a:rPr lang="en-US" sz="1200" kern="1200" baseline="0" dirty="0" smtClean="0">
                <a:solidFill>
                  <a:schemeClr val="tx1"/>
                </a:solidFill>
                <a:latin typeface="+mn-lt"/>
                <a:ea typeface="+mn-ea"/>
                <a:cs typeface="+mn-cs"/>
              </a:rPr>
              <a:t>when a forward signal is received by an end system, it echoes the signal back</a:t>
            </a:r>
          </a:p>
          <a:p>
            <a:r>
              <a:rPr lang="en-US" sz="1200" kern="1200" baseline="0" dirty="0" smtClean="0">
                <a:solidFill>
                  <a:schemeClr val="tx1"/>
                </a:solidFill>
                <a:latin typeface="+mn-lt"/>
                <a:ea typeface="+mn-ea"/>
                <a:cs typeface="+mn-cs"/>
              </a:rPr>
              <a:t>along the logical connection to the source. In other schemes, the end system is</a:t>
            </a:r>
          </a:p>
          <a:p>
            <a:r>
              <a:rPr lang="en-US" sz="1200" kern="1200" baseline="0" dirty="0" smtClean="0">
                <a:solidFill>
                  <a:schemeClr val="tx1"/>
                </a:solidFill>
                <a:latin typeface="+mn-lt"/>
                <a:ea typeface="+mn-ea"/>
                <a:cs typeface="+mn-cs"/>
              </a:rPr>
              <a:t>expected to exercise flow control upon the source end system at a higher layer</a:t>
            </a:r>
          </a:p>
          <a:p>
            <a:r>
              <a:rPr lang="en-US" sz="1200" kern="1200" baseline="0" dirty="0" smtClean="0">
                <a:solidFill>
                  <a:schemeClr val="tx1"/>
                </a:solidFill>
                <a:latin typeface="+mn-lt"/>
                <a:ea typeface="+mn-ea"/>
                <a:cs typeface="+mn-cs"/>
              </a:rPr>
              <a:t>(for example, TCP).</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34</a:t>
            </a:fld>
            <a:endParaRPr lang="en-US"/>
          </a:p>
        </p:txBody>
      </p:sp>
    </p:spTree>
    <p:extLst>
      <p:ext uri="{BB962C8B-B14F-4D97-AF65-F5344CB8AC3E}">
        <p14:creationId xmlns:p14="http://schemas.microsoft.com/office/powerpoint/2010/main" val="3797100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You can divide explicit congestion signaling approaches into three general categories: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Binary:  A bit is set in a data packet as it is forwarded by the congested node.</a:t>
            </a:r>
          </a:p>
          <a:p>
            <a:r>
              <a:rPr lang="en-US" sz="1200" kern="1200" baseline="0" dirty="0" smtClean="0">
                <a:solidFill>
                  <a:schemeClr val="tx1"/>
                </a:solidFill>
                <a:latin typeface="+mn-lt"/>
                <a:ea typeface="+mn-ea"/>
                <a:cs typeface="+mn-cs"/>
              </a:rPr>
              <a:t>When a source receives a binary indication of congestion on a logical connection,</a:t>
            </a:r>
          </a:p>
          <a:p>
            <a:r>
              <a:rPr lang="en-US" sz="1200" kern="1200" baseline="0" dirty="0" smtClean="0">
                <a:solidFill>
                  <a:schemeClr val="tx1"/>
                </a:solidFill>
                <a:latin typeface="+mn-lt"/>
                <a:ea typeface="+mn-ea"/>
                <a:cs typeface="+mn-cs"/>
              </a:rPr>
              <a:t>it may reduce its traffic flow.</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Credit based: These schemes are based on providing an explicit credit to</a:t>
            </a:r>
          </a:p>
          <a:p>
            <a:r>
              <a:rPr lang="en-US" sz="1200" kern="1200" baseline="0" dirty="0" smtClean="0">
                <a:solidFill>
                  <a:schemeClr val="tx1"/>
                </a:solidFill>
                <a:latin typeface="+mn-lt"/>
                <a:ea typeface="+mn-ea"/>
                <a:cs typeface="+mn-cs"/>
              </a:rPr>
              <a:t>a source over a logical connection. The credit indicates how many octets or</a:t>
            </a:r>
          </a:p>
          <a:p>
            <a:r>
              <a:rPr lang="en-US" sz="1200" kern="1200" baseline="0" dirty="0" smtClean="0">
                <a:solidFill>
                  <a:schemeClr val="tx1"/>
                </a:solidFill>
                <a:latin typeface="+mn-lt"/>
                <a:ea typeface="+mn-ea"/>
                <a:cs typeface="+mn-cs"/>
              </a:rPr>
              <a:t>how many packets the source may transmit. When the credit is exhausted, the</a:t>
            </a:r>
          </a:p>
          <a:p>
            <a:r>
              <a:rPr lang="en-US" sz="1200" kern="1200" baseline="0" dirty="0" smtClean="0">
                <a:solidFill>
                  <a:schemeClr val="tx1"/>
                </a:solidFill>
                <a:latin typeface="+mn-lt"/>
                <a:ea typeface="+mn-ea"/>
                <a:cs typeface="+mn-cs"/>
              </a:rPr>
              <a:t>source must await additional credit before sending additional data. Credit-based</a:t>
            </a:r>
          </a:p>
          <a:p>
            <a:r>
              <a:rPr lang="en-US" sz="1200" kern="1200" baseline="0" dirty="0" smtClean="0">
                <a:solidFill>
                  <a:schemeClr val="tx1"/>
                </a:solidFill>
                <a:latin typeface="+mn-lt"/>
                <a:ea typeface="+mn-ea"/>
                <a:cs typeface="+mn-cs"/>
              </a:rPr>
              <a:t>schemes are common for end-to-end flow control, in which a destination</a:t>
            </a:r>
          </a:p>
          <a:p>
            <a:r>
              <a:rPr lang="en-US" sz="1200" kern="1200" baseline="0" dirty="0" smtClean="0">
                <a:solidFill>
                  <a:schemeClr val="tx1"/>
                </a:solidFill>
                <a:latin typeface="+mn-lt"/>
                <a:ea typeface="+mn-ea"/>
                <a:cs typeface="+mn-cs"/>
              </a:rPr>
              <a:t>system uses credit to prevent the source from overflowing the destination</a:t>
            </a:r>
          </a:p>
          <a:p>
            <a:r>
              <a:rPr lang="en-US" sz="1200" kern="1200" baseline="0" dirty="0" smtClean="0">
                <a:solidFill>
                  <a:schemeClr val="tx1"/>
                </a:solidFill>
                <a:latin typeface="+mn-lt"/>
                <a:ea typeface="+mn-ea"/>
                <a:cs typeface="+mn-cs"/>
              </a:rPr>
              <a:t>buffers, but credit-based schemes have also been considered for congestion</a:t>
            </a:r>
          </a:p>
          <a:p>
            <a:r>
              <a:rPr lang="en-US" sz="1200" kern="1200" baseline="0" dirty="0" smtClean="0">
                <a:solidFill>
                  <a:schemeClr val="tx1"/>
                </a:solidFill>
                <a:latin typeface="+mn-lt"/>
                <a:ea typeface="+mn-ea"/>
                <a:cs typeface="+mn-cs"/>
              </a:rPr>
              <a:t>control. Credit-based schemes are defined in Frame Relay and ATM networks.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Rate based: These schemes are based on providing an explicit data rate limit</a:t>
            </a:r>
          </a:p>
          <a:p>
            <a:r>
              <a:rPr lang="en-US" sz="1200" kern="1200" baseline="0" dirty="0" smtClean="0">
                <a:solidFill>
                  <a:schemeClr val="tx1"/>
                </a:solidFill>
                <a:latin typeface="+mn-lt"/>
                <a:ea typeface="+mn-ea"/>
                <a:cs typeface="+mn-cs"/>
              </a:rPr>
              <a:t>to the source over a logical connection. The source may transmit data at a rate</a:t>
            </a:r>
          </a:p>
          <a:p>
            <a:r>
              <a:rPr lang="en-US" sz="1200" kern="1200" baseline="0" dirty="0" smtClean="0">
                <a:solidFill>
                  <a:schemeClr val="tx1"/>
                </a:solidFill>
                <a:latin typeface="+mn-lt"/>
                <a:ea typeface="+mn-ea"/>
                <a:cs typeface="+mn-cs"/>
              </a:rPr>
              <a:t>up to the set limit. To control congestion, any node along the path of the connection</a:t>
            </a:r>
          </a:p>
          <a:p>
            <a:r>
              <a:rPr lang="en-US" sz="1200" kern="1200" baseline="0" dirty="0" smtClean="0">
                <a:solidFill>
                  <a:schemeClr val="tx1"/>
                </a:solidFill>
                <a:latin typeface="+mn-lt"/>
                <a:ea typeface="+mn-ea"/>
                <a:cs typeface="+mn-cs"/>
              </a:rPr>
              <a:t>can reduce the data rate limit in a control message to the source.</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35</a:t>
            </a:fld>
            <a:endParaRPr lang="en-US"/>
          </a:p>
        </p:txBody>
      </p:sp>
    </p:spTree>
    <p:extLst>
      <p:ext uri="{BB962C8B-B14F-4D97-AF65-F5344CB8AC3E}">
        <p14:creationId xmlns:p14="http://schemas.microsoft.com/office/powerpoint/2010/main" val="3058880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With the ever-increasing volume and variety of network traffic, generated by such</a:t>
            </a:r>
          </a:p>
          <a:p>
            <a:r>
              <a:rPr lang="en-US" sz="1200" kern="1200" baseline="0" dirty="0" smtClean="0">
                <a:solidFill>
                  <a:schemeClr val="tx1"/>
                </a:solidFill>
                <a:latin typeface="+mn-lt"/>
                <a:ea typeface="+mn-ea"/>
                <a:cs typeface="+mn-cs"/>
              </a:rPr>
              <a:t>high-demand sources as big data, cloud computing, and mobile traffic, it becomes</a:t>
            </a:r>
          </a:p>
          <a:p>
            <a:r>
              <a:rPr lang="en-US" sz="1200" kern="1200" baseline="0" dirty="0" smtClean="0">
                <a:solidFill>
                  <a:schemeClr val="tx1"/>
                </a:solidFill>
                <a:latin typeface="+mn-lt"/>
                <a:ea typeface="+mn-ea"/>
                <a:cs typeface="+mn-cs"/>
              </a:rPr>
              <a:t>increasingly difficult to meet stringent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requirements. Networks need</a:t>
            </a:r>
          </a:p>
          <a:p>
            <a:r>
              <a:rPr lang="en-US" sz="1200" kern="1200" baseline="0" dirty="0" smtClean="0">
                <a:solidFill>
                  <a:schemeClr val="tx1"/>
                </a:solidFill>
                <a:latin typeface="+mn-lt"/>
                <a:ea typeface="+mn-ea"/>
                <a:cs typeface="+mn-cs"/>
              </a:rPr>
              <a:t>to be more adaptable and scalable. To provide adaptability and scalability, two key</a:t>
            </a:r>
          </a:p>
          <a:p>
            <a:r>
              <a:rPr lang="en-US" sz="1200" kern="1200" baseline="0" dirty="0" smtClean="0">
                <a:solidFill>
                  <a:schemeClr val="tx1"/>
                </a:solidFill>
                <a:latin typeface="+mn-lt"/>
                <a:ea typeface="+mn-ea"/>
                <a:cs typeface="+mn-cs"/>
              </a:rPr>
              <a:t>technologies that are rapidly being deployed by a variety of network service and application</a:t>
            </a:r>
          </a:p>
          <a:p>
            <a:r>
              <a:rPr lang="en-US" sz="1200" kern="1200" baseline="0" dirty="0" smtClean="0">
                <a:solidFill>
                  <a:schemeClr val="tx1"/>
                </a:solidFill>
                <a:latin typeface="+mn-lt"/>
                <a:ea typeface="+mn-ea"/>
                <a:cs typeface="+mn-cs"/>
              </a:rPr>
              <a:t>providers are software-defined networking (SDN) and network functions virtualization</a:t>
            </a:r>
          </a:p>
          <a:p>
            <a:r>
              <a:rPr lang="en-US" sz="1200" kern="1200" baseline="0" dirty="0" smtClean="0">
                <a:solidFill>
                  <a:schemeClr val="tx1"/>
                </a:solidFill>
                <a:latin typeface="+mn-lt"/>
                <a:ea typeface="+mn-ea"/>
                <a:cs typeface="+mn-cs"/>
              </a:rPr>
              <a:t>(NFV). Because these two topics occupy a large portion of this book, only a</a:t>
            </a:r>
          </a:p>
          <a:p>
            <a:r>
              <a:rPr lang="en-US" sz="1200" kern="1200" baseline="0" dirty="0" smtClean="0">
                <a:solidFill>
                  <a:schemeClr val="tx1"/>
                </a:solidFill>
                <a:latin typeface="+mn-lt"/>
                <a:ea typeface="+mn-ea"/>
                <a:cs typeface="+mn-cs"/>
              </a:rPr>
              <a:t>brief introduction is appropriate here.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SDN has reached a tipping point at which it is replacing the traditional networking</a:t>
            </a:r>
          </a:p>
          <a:p>
            <a:r>
              <a:rPr lang="en-US" sz="1200" kern="1200" baseline="0" dirty="0" smtClean="0">
                <a:solidFill>
                  <a:schemeClr val="tx1"/>
                </a:solidFill>
                <a:latin typeface="+mn-lt"/>
                <a:ea typeface="+mn-ea"/>
                <a:cs typeface="+mn-cs"/>
              </a:rPr>
              <a:t>model. Software-defined networks provide an enhanced level of flexibility and</a:t>
            </a:r>
          </a:p>
          <a:p>
            <a:r>
              <a:rPr lang="en-US" sz="1200" kern="1200" baseline="0" dirty="0" smtClean="0">
                <a:solidFill>
                  <a:schemeClr val="tx1"/>
                </a:solidFill>
                <a:latin typeface="+mn-lt"/>
                <a:ea typeface="+mn-ea"/>
                <a:cs typeface="+mn-cs"/>
              </a:rPr>
              <a:t>customizability to meet the needs of newer networking and IT trends such as cloud,</a:t>
            </a:r>
          </a:p>
          <a:p>
            <a:r>
              <a:rPr lang="en-US" sz="1200" kern="1200" baseline="0" dirty="0" smtClean="0">
                <a:solidFill>
                  <a:schemeClr val="tx1"/>
                </a:solidFill>
                <a:latin typeface="+mn-lt"/>
                <a:ea typeface="+mn-ea"/>
                <a:cs typeface="+mn-cs"/>
              </a:rPr>
              <a:t>mobility, social networking, and video.</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two elements involved in forwarding packets through routers are a control</a:t>
            </a:r>
          </a:p>
          <a:p>
            <a:r>
              <a:rPr lang="en-US" sz="1200" kern="1200" baseline="0" dirty="0" smtClean="0">
                <a:solidFill>
                  <a:schemeClr val="tx1"/>
                </a:solidFill>
                <a:latin typeface="+mn-lt"/>
                <a:ea typeface="+mn-ea"/>
                <a:cs typeface="+mn-cs"/>
              </a:rPr>
              <a:t>function, which decides the route the traffic takes and the relative priority of traffic,</a:t>
            </a:r>
          </a:p>
          <a:p>
            <a:r>
              <a:rPr lang="en-US" sz="1200" kern="1200" baseline="0" dirty="0" smtClean="0">
                <a:solidFill>
                  <a:schemeClr val="tx1"/>
                </a:solidFill>
                <a:latin typeface="+mn-lt"/>
                <a:ea typeface="+mn-ea"/>
                <a:cs typeface="+mn-cs"/>
              </a:rPr>
              <a:t>and a data function, which forwards data based on control-function policy. Prior to</a:t>
            </a:r>
          </a:p>
          <a:p>
            <a:r>
              <a:rPr lang="en-US" sz="1200" kern="1200" baseline="0" dirty="0" smtClean="0">
                <a:solidFill>
                  <a:schemeClr val="tx1"/>
                </a:solidFill>
                <a:latin typeface="+mn-lt"/>
                <a:ea typeface="+mn-ea"/>
                <a:cs typeface="+mn-cs"/>
              </a:rPr>
              <a:t>SDN, these functions were performed in an integrated fashion at each network device</a:t>
            </a:r>
          </a:p>
          <a:p>
            <a:r>
              <a:rPr lang="en-US" sz="1200" kern="1200" baseline="0" dirty="0" smtClean="0">
                <a:solidFill>
                  <a:schemeClr val="tx1"/>
                </a:solidFill>
                <a:latin typeface="+mn-lt"/>
                <a:ea typeface="+mn-ea"/>
                <a:cs typeface="+mn-cs"/>
              </a:rPr>
              <a:t>(router, bridge, packet switch, and so on). Control in such a traditional network is</a:t>
            </a:r>
          </a:p>
          <a:p>
            <a:r>
              <a:rPr lang="en-US" sz="1200" kern="1200" baseline="0" dirty="0" smtClean="0">
                <a:solidFill>
                  <a:schemeClr val="tx1"/>
                </a:solidFill>
                <a:latin typeface="+mn-lt"/>
                <a:ea typeface="+mn-ea"/>
                <a:cs typeface="+mn-cs"/>
              </a:rPr>
              <a:t> exercised by means of a routing and control network protocol that is implemented in</a:t>
            </a:r>
          </a:p>
          <a:p>
            <a:r>
              <a:rPr lang="en-US" sz="1200" kern="1200" baseline="0" dirty="0" smtClean="0">
                <a:solidFill>
                  <a:schemeClr val="tx1"/>
                </a:solidFill>
                <a:latin typeface="+mn-lt"/>
                <a:ea typeface="+mn-ea"/>
                <a:cs typeface="+mn-cs"/>
              </a:rPr>
              <a:t>each network node. This approach is relatively inflexible and requires all the network</a:t>
            </a:r>
          </a:p>
          <a:p>
            <a:r>
              <a:rPr lang="en-US" sz="1200" kern="1200" baseline="0" dirty="0" smtClean="0">
                <a:solidFill>
                  <a:schemeClr val="tx1"/>
                </a:solidFill>
                <a:latin typeface="+mn-lt"/>
                <a:ea typeface="+mn-ea"/>
                <a:cs typeface="+mn-cs"/>
              </a:rPr>
              <a:t>nodes to implement the same protocols. With SDN, a central controller performs all</a:t>
            </a:r>
          </a:p>
          <a:p>
            <a:r>
              <a:rPr lang="en-US" sz="1200" kern="1200" baseline="0" dirty="0" smtClean="0">
                <a:solidFill>
                  <a:schemeClr val="tx1"/>
                </a:solidFill>
                <a:latin typeface="+mn-lt"/>
                <a:ea typeface="+mn-ea"/>
                <a:cs typeface="+mn-cs"/>
              </a:rPr>
              <a:t>complex functionality, including routing, naming, policy declaration, and security</a:t>
            </a:r>
          </a:p>
          <a:p>
            <a:r>
              <a:rPr lang="en-US" sz="1200" kern="1200" baseline="0" dirty="0" smtClean="0">
                <a:solidFill>
                  <a:schemeClr val="tx1"/>
                </a:solidFill>
                <a:latin typeface="+mn-lt"/>
                <a:ea typeface="+mn-ea"/>
                <a:cs typeface="+mn-cs"/>
              </a:rPr>
              <a:t>checks (see Figure 2.15).</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This constitutes the SDN control plane , and consists of one or more SDN controllers.</a:t>
            </a:r>
          </a:p>
          <a:p>
            <a:r>
              <a:rPr lang="en-US" sz="1200" kern="1200" baseline="0" dirty="0" smtClean="0">
                <a:solidFill>
                  <a:schemeClr val="tx1"/>
                </a:solidFill>
                <a:latin typeface="+mn-lt"/>
                <a:ea typeface="+mn-ea"/>
                <a:cs typeface="+mn-cs"/>
              </a:rPr>
              <a:t>The SDN controller defines the data flows that occur in the SDN data plane. Each flow</a:t>
            </a:r>
          </a:p>
          <a:p>
            <a:r>
              <a:rPr lang="en-US" sz="1200" kern="1200" baseline="0" dirty="0" smtClean="0">
                <a:solidFill>
                  <a:schemeClr val="tx1"/>
                </a:solidFill>
                <a:latin typeface="+mn-lt"/>
                <a:ea typeface="+mn-ea"/>
                <a:cs typeface="+mn-cs"/>
              </a:rPr>
              <a:t>through the network is configured by the controller, which verifies that the communication</a:t>
            </a:r>
          </a:p>
          <a:p>
            <a:r>
              <a:rPr lang="en-US" sz="1200" kern="1200" baseline="0" dirty="0" smtClean="0">
                <a:solidFill>
                  <a:schemeClr val="tx1"/>
                </a:solidFill>
                <a:latin typeface="+mn-lt"/>
                <a:ea typeface="+mn-ea"/>
                <a:cs typeface="+mn-cs"/>
              </a:rPr>
              <a:t>is permissible by the network policy. If the controller allows a flow requested</a:t>
            </a:r>
          </a:p>
          <a:p>
            <a:r>
              <a:rPr lang="en-US" sz="1200" kern="1200" baseline="0" dirty="0" smtClean="0">
                <a:solidFill>
                  <a:schemeClr val="tx1"/>
                </a:solidFill>
                <a:latin typeface="+mn-lt"/>
                <a:ea typeface="+mn-ea"/>
                <a:cs typeface="+mn-cs"/>
              </a:rPr>
              <a:t>by an end system, it computes a route for the flow to take, and adds an entry for that</a:t>
            </a:r>
          </a:p>
          <a:p>
            <a:r>
              <a:rPr lang="en-US" sz="1200" kern="1200" baseline="0" dirty="0" smtClean="0">
                <a:solidFill>
                  <a:schemeClr val="tx1"/>
                </a:solidFill>
                <a:latin typeface="+mn-lt"/>
                <a:ea typeface="+mn-ea"/>
                <a:cs typeface="+mn-cs"/>
              </a:rPr>
              <a:t>flow in each of the switches along the path. With all complex function subsumed by</a:t>
            </a:r>
          </a:p>
          <a:p>
            <a:r>
              <a:rPr lang="en-US" sz="1200" kern="1200" baseline="0" dirty="0" smtClean="0">
                <a:solidFill>
                  <a:schemeClr val="tx1"/>
                </a:solidFill>
                <a:latin typeface="+mn-lt"/>
                <a:ea typeface="+mn-ea"/>
                <a:cs typeface="+mn-cs"/>
              </a:rPr>
              <a:t>the controller, switches simply manage flow tables whose entries can only be populated</a:t>
            </a:r>
          </a:p>
          <a:p>
            <a:r>
              <a:rPr lang="en-US" sz="1200" kern="1200" baseline="0" dirty="0" smtClean="0">
                <a:solidFill>
                  <a:schemeClr val="tx1"/>
                </a:solidFill>
                <a:latin typeface="+mn-lt"/>
                <a:ea typeface="+mn-ea"/>
                <a:cs typeface="+mn-cs"/>
              </a:rPr>
              <a:t>by the controller. The switches constitute the data plane . Communication</a:t>
            </a:r>
          </a:p>
          <a:p>
            <a:r>
              <a:rPr lang="en-US" sz="1200" kern="1200" baseline="0" dirty="0" smtClean="0">
                <a:solidFill>
                  <a:schemeClr val="tx1"/>
                </a:solidFill>
                <a:latin typeface="+mn-lt"/>
                <a:ea typeface="+mn-ea"/>
                <a:cs typeface="+mn-cs"/>
              </a:rPr>
              <a:t>between the controller and the switches uses a standardized protocol.</a:t>
            </a:r>
          </a:p>
          <a:p>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36</a:t>
            </a:fld>
            <a:endParaRPr lang="en-US"/>
          </a:p>
        </p:txBody>
      </p:sp>
    </p:spTree>
    <p:extLst>
      <p:ext uri="{BB962C8B-B14F-4D97-AF65-F5344CB8AC3E}">
        <p14:creationId xmlns:p14="http://schemas.microsoft.com/office/powerpoint/2010/main" val="4170678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One driving factor for SDN is the increasingly widespread use of server virtualization.</a:t>
            </a:r>
          </a:p>
          <a:p>
            <a:r>
              <a:rPr lang="en-US" sz="1200" kern="1200" baseline="0" dirty="0" smtClean="0">
                <a:solidFill>
                  <a:schemeClr val="tx1"/>
                </a:solidFill>
                <a:latin typeface="+mn-lt"/>
                <a:ea typeface="+mn-ea"/>
                <a:cs typeface="+mn-cs"/>
              </a:rPr>
              <a:t>In essence, server virtualization masks server resources, including the number and</a:t>
            </a:r>
          </a:p>
          <a:p>
            <a:r>
              <a:rPr lang="en-US" sz="1200" kern="1200" baseline="0" dirty="0" smtClean="0">
                <a:solidFill>
                  <a:schemeClr val="tx1"/>
                </a:solidFill>
                <a:latin typeface="+mn-lt"/>
                <a:ea typeface="+mn-ea"/>
                <a:cs typeface="+mn-cs"/>
              </a:rPr>
              <a:t>identity of individual physical servers, processors, and operating systems, from server</a:t>
            </a:r>
          </a:p>
          <a:p>
            <a:r>
              <a:rPr lang="en-US" sz="1200" kern="1200" baseline="0" dirty="0" smtClean="0">
                <a:solidFill>
                  <a:schemeClr val="tx1"/>
                </a:solidFill>
                <a:latin typeface="+mn-lt"/>
                <a:ea typeface="+mn-ea"/>
                <a:cs typeface="+mn-cs"/>
              </a:rPr>
              <a:t>users. This makes it possible to partition a single machine into multiple, independent</a:t>
            </a:r>
          </a:p>
          <a:p>
            <a:r>
              <a:rPr lang="en-US" sz="1200" kern="1200" baseline="0" dirty="0" smtClean="0">
                <a:solidFill>
                  <a:schemeClr val="tx1"/>
                </a:solidFill>
                <a:latin typeface="+mn-lt"/>
                <a:ea typeface="+mn-ea"/>
                <a:cs typeface="+mn-cs"/>
              </a:rPr>
              <a:t>servers, conserving hardware resources. It also makes it possible to quickly migrate</a:t>
            </a:r>
          </a:p>
          <a:p>
            <a:r>
              <a:rPr lang="en-US" sz="1200" kern="1200" baseline="0" dirty="0" smtClean="0">
                <a:solidFill>
                  <a:schemeClr val="tx1"/>
                </a:solidFill>
                <a:latin typeface="+mn-lt"/>
                <a:ea typeface="+mn-ea"/>
                <a:cs typeface="+mn-cs"/>
              </a:rPr>
              <a:t>a server from one machine to another for load balancing or for dynamic switchover</a:t>
            </a:r>
          </a:p>
          <a:p>
            <a:r>
              <a:rPr lang="en-US" sz="1200" kern="1200" baseline="0" dirty="0" smtClean="0">
                <a:solidFill>
                  <a:schemeClr val="tx1"/>
                </a:solidFill>
                <a:latin typeface="+mn-lt"/>
                <a:ea typeface="+mn-ea"/>
                <a:cs typeface="+mn-cs"/>
              </a:rPr>
              <a:t>in the case of machine failure. Server virtualization has become a central element in</a:t>
            </a:r>
          </a:p>
          <a:p>
            <a:r>
              <a:rPr lang="en-US" sz="1200" kern="1200" baseline="0" dirty="0" smtClean="0">
                <a:solidFill>
                  <a:schemeClr val="tx1"/>
                </a:solidFill>
                <a:latin typeface="+mn-lt"/>
                <a:ea typeface="+mn-ea"/>
                <a:cs typeface="+mn-cs"/>
              </a:rPr>
              <a:t>dealing with big data applications and in implementing cloud computing infrastructures.</a:t>
            </a:r>
          </a:p>
          <a:p>
            <a:r>
              <a:rPr lang="en-US" sz="1200" kern="1200" baseline="0" dirty="0" smtClean="0">
                <a:solidFill>
                  <a:schemeClr val="tx1"/>
                </a:solidFill>
                <a:latin typeface="+mn-lt"/>
                <a:ea typeface="+mn-ea"/>
                <a:cs typeface="+mn-cs"/>
              </a:rPr>
              <a:t>But it creates problems with traditional network architectures. One problem is</a:t>
            </a:r>
          </a:p>
          <a:p>
            <a:r>
              <a:rPr lang="en-US" sz="1200" kern="1200" baseline="0" dirty="0" smtClean="0">
                <a:solidFill>
                  <a:schemeClr val="tx1"/>
                </a:solidFill>
                <a:latin typeface="+mn-lt"/>
                <a:ea typeface="+mn-ea"/>
                <a:cs typeface="+mn-cs"/>
              </a:rPr>
              <a:t> configuring virtual LANs. Network managers need to make sure the VLAN used by</a:t>
            </a:r>
          </a:p>
          <a:p>
            <a:r>
              <a:rPr lang="en-US" sz="1200" kern="1200" baseline="0" dirty="0" smtClean="0">
                <a:solidFill>
                  <a:schemeClr val="tx1"/>
                </a:solidFill>
                <a:latin typeface="+mn-lt"/>
                <a:ea typeface="+mn-ea"/>
                <a:cs typeface="+mn-cs"/>
              </a:rPr>
              <a:t>the virtual machine (VM) is assigned to the same switch port as the physical server</a:t>
            </a:r>
          </a:p>
          <a:p>
            <a:r>
              <a:rPr lang="en-US" sz="1200" kern="1200" baseline="0" dirty="0" smtClean="0">
                <a:solidFill>
                  <a:schemeClr val="tx1"/>
                </a:solidFill>
                <a:latin typeface="+mn-lt"/>
                <a:ea typeface="+mn-ea"/>
                <a:cs typeface="+mn-cs"/>
              </a:rPr>
              <a:t>running the VM. But with the VM being movable, it is necessary to reconfigure the</a:t>
            </a:r>
          </a:p>
          <a:p>
            <a:r>
              <a:rPr lang="en-US" sz="1200" kern="1200" baseline="0" dirty="0" smtClean="0">
                <a:solidFill>
                  <a:schemeClr val="tx1"/>
                </a:solidFill>
                <a:latin typeface="+mn-lt"/>
                <a:ea typeface="+mn-ea"/>
                <a:cs typeface="+mn-cs"/>
              </a:rPr>
              <a:t>VLAN every time that a virtual server is moved. In general terms, to match the flexibility</a:t>
            </a:r>
          </a:p>
          <a:p>
            <a:r>
              <a:rPr lang="en-US" sz="1200" kern="1200" baseline="0" dirty="0" smtClean="0">
                <a:solidFill>
                  <a:schemeClr val="tx1"/>
                </a:solidFill>
                <a:latin typeface="+mn-lt"/>
                <a:ea typeface="+mn-ea"/>
                <a:cs typeface="+mn-cs"/>
              </a:rPr>
              <a:t>of server virtualization, the network manager needs to be able to dynamically</a:t>
            </a:r>
          </a:p>
          <a:p>
            <a:r>
              <a:rPr lang="en-US" sz="1200" kern="1200" baseline="0" dirty="0" smtClean="0">
                <a:solidFill>
                  <a:schemeClr val="tx1"/>
                </a:solidFill>
                <a:latin typeface="+mn-lt"/>
                <a:ea typeface="+mn-ea"/>
                <a:cs typeface="+mn-cs"/>
              </a:rPr>
              <a:t>add, drop, and change network resources and profiles. This is difficult to do with</a:t>
            </a:r>
          </a:p>
          <a:p>
            <a:r>
              <a:rPr lang="en-US" sz="1200" kern="1200" baseline="0" dirty="0" smtClean="0">
                <a:solidFill>
                  <a:schemeClr val="tx1"/>
                </a:solidFill>
                <a:latin typeface="+mn-lt"/>
                <a:ea typeface="+mn-ea"/>
                <a:cs typeface="+mn-cs"/>
              </a:rPr>
              <a:t>conventional network switches, in which the control logic for each switch is collocated</a:t>
            </a:r>
          </a:p>
          <a:p>
            <a:r>
              <a:rPr lang="en-US" sz="1200" kern="1200" baseline="0" dirty="0" smtClean="0">
                <a:solidFill>
                  <a:schemeClr val="tx1"/>
                </a:solidFill>
                <a:latin typeface="+mn-lt"/>
                <a:ea typeface="+mn-ea"/>
                <a:cs typeface="+mn-cs"/>
              </a:rPr>
              <a:t>with the switching logic.</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effect of server virtualization is that traffic flows differ substantially from</a:t>
            </a:r>
          </a:p>
          <a:p>
            <a:r>
              <a:rPr lang="en-US" sz="1200" kern="1200" baseline="0" dirty="0" smtClean="0">
                <a:solidFill>
                  <a:schemeClr val="tx1"/>
                </a:solidFill>
                <a:latin typeface="+mn-lt"/>
                <a:ea typeface="+mn-ea"/>
                <a:cs typeface="+mn-cs"/>
              </a:rPr>
              <a:t>the traditional client/server model. Typically, there is a considerable amount of traffic</a:t>
            </a:r>
          </a:p>
          <a:p>
            <a:r>
              <a:rPr lang="en-US" sz="1200" kern="1200" baseline="0" dirty="0" smtClean="0">
                <a:solidFill>
                  <a:schemeClr val="tx1"/>
                </a:solidFill>
                <a:latin typeface="+mn-lt"/>
                <a:ea typeface="+mn-ea"/>
                <a:cs typeface="+mn-cs"/>
              </a:rPr>
              <a:t>among virtual servers, for such purposes as maintaining consistent images of database</a:t>
            </a:r>
          </a:p>
          <a:p>
            <a:r>
              <a:rPr lang="en-US" sz="1200" kern="1200" baseline="0" dirty="0" smtClean="0">
                <a:solidFill>
                  <a:schemeClr val="tx1"/>
                </a:solidFill>
                <a:latin typeface="+mn-lt"/>
                <a:ea typeface="+mn-ea"/>
                <a:cs typeface="+mn-cs"/>
              </a:rPr>
              <a:t>and invoking security functions such as access control. These server-to-server flows</a:t>
            </a:r>
          </a:p>
          <a:p>
            <a:r>
              <a:rPr lang="en-US" sz="1200" kern="1200" baseline="0" dirty="0" smtClean="0">
                <a:solidFill>
                  <a:schemeClr val="tx1"/>
                </a:solidFill>
                <a:latin typeface="+mn-lt"/>
                <a:ea typeface="+mn-ea"/>
                <a:cs typeface="+mn-cs"/>
              </a:rPr>
              <a:t>change in location and intensity over time, demanding a flexible approach to managing</a:t>
            </a:r>
          </a:p>
          <a:p>
            <a:r>
              <a:rPr lang="en-US" sz="1200" kern="1200" baseline="0" dirty="0" smtClean="0">
                <a:solidFill>
                  <a:schemeClr val="tx1"/>
                </a:solidFill>
                <a:latin typeface="+mn-lt"/>
                <a:ea typeface="+mn-ea"/>
                <a:cs typeface="+mn-cs"/>
              </a:rPr>
              <a:t>network resources.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factor leading to the need for rapid response in allocating network resources</a:t>
            </a:r>
          </a:p>
          <a:p>
            <a:r>
              <a:rPr lang="en-US" sz="1200" kern="1200" baseline="0" dirty="0" smtClean="0">
                <a:solidFill>
                  <a:schemeClr val="tx1"/>
                </a:solidFill>
                <a:latin typeface="+mn-lt"/>
                <a:ea typeface="+mn-ea"/>
                <a:cs typeface="+mn-cs"/>
              </a:rPr>
              <a:t>is the increasing use by employees of mobile devices, such as smartphones, tablets,</a:t>
            </a:r>
          </a:p>
          <a:p>
            <a:r>
              <a:rPr lang="en-US" sz="1200" kern="1200" baseline="0" dirty="0" smtClean="0">
                <a:solidFill>
                  <a:schemeClr val="tx1"/>
                </a:solidFill>
                <a:latin typeface="+mn-lt"/>
                <a:ea typeface="+mn-ea"/>
                <a:cs typeface="+mn-cs"/>
              </a:rPr>
              <a:t>and notebooks to access enterprise resources. These devices can add fast-changing</a:t>
            </a:r>
          </a:p>
          <a:p>
            <a:r>
              <a:rPr lang="en-US" sz="1200" kern="1200" baseline="0" dirty="0" smtClean="0">
                <a:solidFill>
                  <a:schemeClr val="tx1"/>
                </a:solidFill>
                <a:latin typeface="+mn-lt"/>
                <a:ea typeface="+mn-ea"/>
                <a:cs typeface="+mn-cs"/>
              </a:rPr>
              <a:t>and unpredictable large loads on the network, and can rapidly change their network</a:t>
            </a:r>
          </a:p>
          <a:p>
            <a:r>
              <a:rPr lang="en-US" sz="1200" kern="1200" baseline="0" dirty="0" smtClean="0">
                <a:solidFill>
                  <a:schemeClr val="tx1"/>
                </a:solidFill>
                <a:latin typeface="+mn-lt"/>
                <a:ea typeface="+mn-ea"/>
                <a:cs typeface="+mn-cs"/>
              </a:rPr>
              <a:t>attachment point. Network managers must be able to respond to rapidly changing</a:t>
            </a:r>
          </a:p>
          <a:p>
            <a:r>
              <a:rPr lang="en-US" sz="1200" kern="1200" baseline="0" dirty="0" smtClean="0">
                <a:solidFill>
                  <a:schemeClr val="tx1"/>
                </a:solidFill>
                <a:latin typeface="+mn-lt"/>
                <a:ea typeface="+mn-ea"/>
                <a:cs typeface="+mn-cs"/>
              </a:rPr>
              <a:t>resource,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and security requirements for mobile devices.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Existing network infrastructures can respond to changing requirements for the</a:t>
            </a:r>
          </a:p>
          <a:p>
            <a:r>
              <a:rPr lang="en-US" sz="1200" kern="1200" baseline="0" dirty="0" smtClean="0">
                <a:solidFill>
                  <a:schemeClr val="tx1"/>
                </a:solidFill>
                <a:latin typeface="+mn-lt"/>
                <a:ea typeface="+mn-ea"/>
                <a:cs typeface="+mn-cs"/>
              </a:rPr>
              <a:t>management of traffic flows, providing differentiated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levels and security levels</a:t>
            </a:r>
          </a:p>
          <a:p>
            <a:r>
              <a:rPr lang="en-US" sz="1200" kern="1200" baseline="0" dirty="0" smtClean="0">
                <a:solidFill>
                  <a:schemeClr val="tx1"/>
                </a:solidFill>
                <a:latin typeface="+mn-lt"/>
                <a:ea typeface="+mn-ea"/>
                <a:cs typeface="+mn-cs"/>
              </a:rPr>
              <a:t>for individual flows, but the process can be very time-consuming if the enterprise</a:t>
            </a:r>
          </a:p>
          <a:p>
            <a:r>
              <a:rPr lang="en-US" sz="1200" kern="1200" baseline="0" dirty="0" smtClean="0">
                <a:solidFill>
                  <a:schemeClr val="tx1"/>
                </a:solidFill>
                <a:latin typeface="+mn-lt"/>
                <a:ea typeface="+mn-ea"/>
                <a:cs typeface="+mn-cs"/>
              </a:rPr>
              <a:t>network is large or involves network devices from multiple vendors. The network</a:t>
            </a:r>
          </a:p>
          <a:p>
            <a:r>
              <a:rPr lang="en-US" sz="1200" kern="1200" baseline="0" dirty="0" smtClean="0">
                <a:solidFill>
                  <a:schemeClr val="tx1"/>
                </a:solidFill>
                <a:latin typeface="+mn-lt"/>
                <a:ea typeface="+mn-ea"/>
                <a:cs typeface="+mn-cs"/>
              </a:rPr>
              <a:t>manager must configure each vendor’s equipment separately, and adjust performance</a:t>
            </a:r>
          </a:p>
          <a:p>
            <a:r>
              <a:rPr lang="en-US" sz="1200" kern="1200" baseline="0" dirty="0" smtClean="0">
                <a:solidFill>
                  <a:schemeClr val="tx1"/>
                </a:solidFill>
                <a:latin typeface="+mn-lt"/>
                <a:ea typeface="+mn-ea"/>
                <a:cs typeface="+mn-cs"/>
              </a:rPr>
              <a:t>and security parameters on a per-session, per-application basis. In a large enterprise,</a:t>
            </a:r>
          </a:p>
          <a:p>
            <a:r>
              <a:rPr lang="en-US" sz="1200" kern="1200" baseline="0" dirty="0" smtClean="0">
                <a:solidFill>
                  <a:schemeClr val="tx1"/>
                </a:solidFill>
                <a:latin typeface="+mn-lt"/>
                <a:ea typeface="+mn-ea"/>
                <a:cs typeface="+mn-cs"/>
              </a:rPr>
              <a:t>every time a new VM is brought up, it can take hours or even days for network</a:t>
            </a:r>
          </a:p>
          <a:p>
            <a:r>
              <a:rPr lang="en-US" sz="1200" kern="1200" baseline="0" dirty="0" smtClean="0">
                <a:solidFill>
                  <a:schemeClr val="tx1"/>
                </a:solidFill>
                <a:latin typeface="+mn-lt"/>
                <a:ea typeface="+mn-ea"/>
                <a:cs typeface="+mn-cs"/>
              </a:rPr>
              <a:t>managers to do the necessary reconfiguration.</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37</a:t>
            </a:fld>
            <a:endParaRPr lang="en-US"/>
          </a:p>
        </p:txBody>
      </p:sp>
    </p:spTree>
    <p:extLst>
      <p:ext uri="{BB962C8B-B14F-4D97-AF65-F5344CB8AC3E}">
        <p14:creationId xmlns:p14="http://schemas.microsoft.com/office/powerpoint/2010/main" val="278764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The discussion of SDN mentioned that a key driving factor in the deployment of</a:t>
            </a:r>
          </a:p>
          <a:p>
            <a:r>
              <a:rPr lang="en-US" sz="1200" kern="1200" baseline="0" dirty="0" smtClean="0">
                <a:solidFill>
                  <a:schemeClr val="tx1"/>
                </a:solidFill>
                <a:latin typeface="+mn-lt"/>
                <a:ea typeface="+mn-ea"/>
                <a:cs typeface="+mn-cs"/>
              </a:rPr>
              <a:t>SDN is the need to provide flexible network response to the widespread use of virtualized</a:t>
            </a:r>
          </a:p>
          <a:p>
            <a:r>
              <a:rPr lang="en-US" sz="1200" kern="1200" baseline="0" dirty="0" smtClean="0">
                <a:solidFill>
                  <a:schemeClr val="tx1"/>
                </a:solidFill>
                <a:latin typeface="+mn-lt"/>
                <a:ea typeface="+mn-ea"/>
                <a:cs typeface="+mn-cs"/>
              </a:rPr>
              <a:t>servers. VM technology over the Internet or an enterprise network has, until</a:t>
            </a:r>
          </a:p>
          <a:p>
            <a:r>
              <a:rPr lang="en-US" sz="1200" kern="1200" baseline="0" dirty="0" smtClean="0">
                <a:solidFill>
                  <a:schemeClr val="tx1"/>
                </a:solidFill>
                <a:latin typeface="+mn-lt"/>
                <a:ea typeface="+mn-ea"/>
                <a:cs typeface="+mn-cs"/>
              </a:rPr>
              <a:t>recently, been used for application-level server functions such as database servers,</a:t>
            </a:r>
          </a:p>
          <a:p>
            <a:r>
              <a:rPr lang="en-US" sz="1200" kern="1200" baseline="0" dirty="0" smtClean="0">
                <a:solidFill>
                  <a:schemeClr val="tx1"/>
                </a:solidFill>
                <a:latin typeface="+mn-lt"/>
                <a:ea typeface="+mn-ea"/>
                <a:cs typeface="+mn-cs"/>
              </a:rPr>
              <a:t>cloud servers, web servers, e-mail servers, and so on. This same technology, however,</a:t>
            </a:r>
          </a:p>
          <a:p>
            <a:r>
              <a:rPr lang="en-US" sz="1200" kern="1200" baseline="0" dirty="0" smtClean="0">
                <a:solidFill>
                  <a:schemeClr val="tx1"/>
                </a:solidFill>
                <a:latin typeface="+mn-lt"/>
                <a:ea typeface="+mn-ea"/>
                <a:cs typeface="+mn-cs"/>
              </a:rPr>
              <a:t>can equally be applied to network devices, such as routers, LAN switches, firewalls,</a:t>
            </a:r>
          </a:p>
          <a:p>
            <a:r>
              <a:rPr lang="en-US" sz="1200" kern="1200" baseline="0" dirty="0" smtClean="0">
                <a:solidFill>
                  <a:schemeClr val="tx1"/>
                </a:solidFill>
                <a:latin typeface="+mn-lt"/>
                <a:ea typeface="+mn-ea"/>
                <a:cs typeface="+mn-cs"/>
              </a:rPr>
              <a:t>and IDS/IPS servers (see Figure 2.16).</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Network functions virtualization (NFV) decouples network functions, such</a:t>
            </a:r>
          </a:p>
          <a:p>
            <a:r>
              <a:rPr lang="en-US" sz="1200" kern="1200" baseline="0" dirty="0" smtClean="0">
                <a:solidFill>
                  <a:schemeClr val="tx1"/>
                </a:solidFill>
                <a:latin typeface="+mn-lt"/>
                <a:ea typeface="+mn-ea"/>
                <a:cs typeface="+mn-cs"/>
              </a:rPr>
              <a:t>as routing, firewalling, intrusion detection, and Network Address Translation from</a:t>
            </a:r>
          </a:p>
          <a:p>
            <a:r>
              <a:rPr lang="en-US" sz="1200" kern="1200" baseline="0" dirty="0" smtClean="0">
                <a:solidFill>
                  <a:schemeClr val="tx1"/>
                </a:solidFill>
                <a:latin typeface="+mn-lt"/>
                <a:ea typeface="+mn-ea"/>
                <a:cs typeface="+mn-cs"/>
              </a:rPr>
              <a:t>proprietary hardware platforms and implements these functions in software. It utilizes</a:t>
            </a:r>
          </a:p>
          <a:p>
            <a:r>
              <a:rPr lang="en-US" sz="1200" kern="1200" baseline="0" dirty="0" smtClean="0">
                <a:solidFill>
                  <a:schemeClr val="tx1"/>
                </a:solidFill>
                <a:latin typeface="+mn-lt"/>
                <a:ea typeface="+mn-ea"/>
                <a:cs typeface="+mn-cs"/>
              </a:rPr>
              <a:t>standard virtualization technologies that run on high-performance hardware to </a:t>
            </a:r>
            <a:r>
              <a:rPr lang="en-US" sz="1200" kern="1200" baseline="0" dirty="0" err="1" smtClean="0">
                <a:solidFill>
                  <a:schemeClr val="tx1"/>
                </a:solidFill>
                <a:latin typeface="+mn-lt"/>
                <a:ea typeface="+mn-ea"/>
                <a:cs typeface="+mn-cs"/>
              </a:rPr>
              <a:t>virtualize</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network functions. It is applicable to any data plane processing or control plane</a:t>
            </a:r>
          </a:p>
          <a:p>
            <a:r>
              <a:rPr lang="en-US" sz="1200" kern="1200" baseline="0" dirty="0" smtClean="0">
                <a:solidFill>
                  <a:schemeClr val="tx1"/>
                </a:solidFill>
                <a:latin typeface="+mn-lt"/>
                <a:ea typeface="+mn-ea"/>
                <a:cs typeface="+mn-cs"/>
              </a:rPr>
              <a:t>function in both wired and wireless network infrastructures.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NFV has a number of features in common with SDN. They share the following</a:t>
            </a:r>
          </a:p>
          <a:p>
            <a:r>
              <a:rPr lang="en-US" sz="1200" kern="1200" baseline="0" dirty="0" smtClean="0">
                <a:solidFill>
                  <a:schemeClr val="tx1"/>
                </a:solidFill>
                <a:latin typeface="+mn-lt"/>
                <a:ea typeface="+mn-ea"/>
                <a:cs typeface="+mn-cs"/>
              </a:rPr>
              <a:t>objectives: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Move functionality to software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Use commodity hardware platforms instead of proprietary platforms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Use standardized or open application program interfaces (APIs)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Support more efficient evolution, deployment, and repositioning of network</a:t>
            </a:r>
          </a:p>
          <a:p>
            <a:r>
              <a:rPr lang="en-US" sz="1200" kern="1200" baseline="0" dirty="0" smtClean="0">
                <a:solidFill>
                  <a:schemeClr val="tx1"/>
                </a:solidFill>
                <a:latin typeface="+mn-lt"/>
                <a:ea typeface="+mn-ea"/>
                <a:cs typeface="+mn-cs"/>
              </a:rPr>
              <a:t>Functions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NFV and SDN are independent but complementary schemes. SDN decouples the</a:t>
            </a:r>
          </a:p>
          <a:p>
            <a:r>
              <a:rPr lang="en-US" sz="1200" kern="1200" baseline="0" dirty="0" smtClean="0">
                <a:solidFill>
                  <a:schemeClr val="tx1"/>
                </a:solidFill>
                <a:latin typeface="+mn-lt"/>
                <a:ea typeface="+mn-ea"/>
                <a:cs typeface="+mn-cs"/>
              </a:rPr>
              <a:t>data and control planes of network traffic control, making the control and routing of</a:t>
            </a:r>
          </a:p>
          <a:p>
            <a:r>
              <a:rPr lang="en-US" sz="1200" kern="1200" baseline="0" dirty="0" smtClean="0">
                <a:solidFill>
                  <a:schemeClr val="tx1"/>
                </a:solidFill>
                <a:latin typeface="+mn-lt"/>
                <a:ea typeface="+mn-ea"/>
                <a:cs typeface="+mn-cs"/>
              </a:rPr>
              <a:t>network traffic more flexible and efficient. NFV decouples network functions from</a:t>
            </a:r>
          </a:p>
          <a:p>
            <a:r>
              <a:rPr lang="en-US" sz="1200" kern="1200" baseline="0" dirty="0" smtClean="0">
                <a:solidFill>
                  <a:schemeClr val="tx1"/>
                </a:solidFill>
                <a:latin typeface="+mn-lt"/>
                <a:ea typeface="+mn-ea"/>
                <a:cs typeface="+mn-cs"/>
              </a:rPr>
              <a:t>specific hardware platforms via virtualization to make the provision of these functions</a:t>
            </a:r>
          </a:p>
          <a:p>
            <a:r>
              <a:rPr lang="en-US" sz="1200" kern="1200" baseline="0" dirty="0" smtClean="0">
                <a:solidFill>
                  <a:schemeClr val="tx1"/>
                </a:solidFill>
                <a:latin typeface="+mn-lt"/>
                <a:ea typeface="+mn-ea"/>
                <a:cs typeface="+mn-cs"/>
              </a:rPr>
              <a:t>more efficient and flexible. Virtualization can be applied to the data plane functions</a:t>
            </a:r>
          </a:p>
          <a:p>
            <a:r>
              <a:rPr lang="en-US" sz="1200" kern="1200" baseline="0" dirty="0" smtClean="0">
                <a:solidFill>
                  <a:schemeClr val="tx1"/>
                </a:solidFill>
                <a:latin typeface="+mn-lt"/>
                <a:ea typeface="+mn-ea"/>
                <a:cs typeface="+mn-cs"/>
              </a:rPr>
              <a:t>of the routers and other network functions, including SDN controller functions. So,</a:t>
            </a:r>
          </a:p>
          <a:p>
            <a:r>
              <a:rPr lang="en-US" sz="1200" kern="1200" baseline="0" dirty="0" smtClean="0">
                <a:solidFill>
                  <a:schemeClr val="tx1"/>
                </a:solidFill>
                <a:latin typeface="+mn-lt"/>
                <a:ea typeface="+mn-ea"/>
                <a:cs typeface="+mn-cs"/>
              </a:rPr>
              <a:t>either can be used alone, but the two can be combined to reap greater benefits.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38</a:t>
            </a:fld>
            <a:endParaRPr lang="en-US"/>
          </a:p>
        </p:txBody>
      </p:sp>
    </p:spTree>
    <p:extLst>
      <p:ext uri="{BB962C8B-B14F-4D97-AF65-F5344CB8AC3E}">
        <p14:creationId xmlns:p14="http://schemas.microsoft.com/office/powerpoint/2010/main" val="1107591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 This chapter ends with a rough depiction of how the major elements of modern</a:t>
            </a:r>
          </a:p>
          <a:p>
            <a:r>
              <a:rPr lang="en-US" sz="1200" kern="1200" baseline="0" dirty="0" smtClean="0">
                <a:solidFill>
                  <a:schemeClr val="tx1"/>
                </a:solidFill>
                <a:latin typeface="+mn-lt"/>
                <a:ea typeface="+mn-ea"/>
                <a:cs typeface="+mn-cs"/>
              </a:rPr>
              <a:t>networking treated in this book fit together (see Figure 2.17). The discussion that</a:t>
            </a:r>
          </a:p>
          <a:p>
            <a:r>
              <a:rPr lang="en-US" sz="1200" kern="1200" baseline="0" dirty="0" smtClean="0">
                <a:solidFill>
                  <a:schemeClr val="tx1"/>
                </a:solidFill>
                <a:latin typeface="+mn-lt"/>
                <a:ea typeface="+mn-ea"/>
                <a:cs typeface="+mn-cs"/>
              </a:rPr>
              <a:t>follows works through this figure from the bottom up.</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Ultimately, the concern of a network service provider is about the set of network</a:t>
            </a:r>
          </a:p>
          <a:p>
            <a:r>
              <a:rPr lang="en-US" sz="1200" kern="1200" baseline="0" dirty="0" smtClean="0">
                <a:solidFill>
                  <a:schemeClr val="tx1"/>
                </a:solidFill>
                <a:latin typeface="+mn-lt"/>
                <a:ea typeface="+mn-ea"/>
                <a:cs typeface="+mn-cs"/>
              </a:rPr>
              <a:t>devices (such as routers) and the control and management of the functions they</a:t>
            </a:r>
          </a:p>
          <a:p>
            <a:r>
              <a:rPr lang="en-US" sz="1200" kern="1200" baseline="0" dirty="0" smtClean="0">
                <a:solidFill>
                  <a:schemeClr val="tx1"/>
                </a:solidFill>
                <a:latin typeface="+mn-lt"/>
                <a:ea typeface="+mn-ea"/>
                <a:cs typeface="+mn-cs"/>
              </a:rPr>
              <a:t>perform (such as packet forwarding). If NFV is used, these network functions are</a:t>
            </a:r>
          </a:p>
          <a:p>
            <a:r>
              <a:rPr lang="en-US" sz="1200" kern="1200" baseline="0" dirty="0" smtClean="0">
                <a:solidFill>
                  <a:schemeClr val="tx1"/>
                </a:solidFill>
                <a:latin typeface="+mn-lt"/>
                <a:ea typeface="+mn-ea"/>
                <a:cs typeface="+mn-cs"/>
              </a:rPr>
              <a:t> implemented in software and executed on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If instead the network functions are</a:t>
            </a:r>
          </a:p>
          <a:p>
            <a:r>
              <a:rPr lang="en-US" sz="1200" kern="1200" baseline="0" dirty="0" smtClean="0">
                <a:solidFill>
                  <a:schemeClr val="tx1"/>
                </a:solidFill>
                <a:latin typeface="+mn-lt"/>
                <a:ea typeface="+mn-ea"/>
                <a:cs typeface="+mn-cs"/>
              </a:rPr>
              <a:t>implemented on dedicated machines and SDN is used, the control functions are implemented</a:t>
            </a:r>
          </a:p>
          <a:p>
            <a:r>
              <a:rPr lang="en-US" sz="1200" kern="1200" baseline="0" dirty="0" smtClean="0">
                <a:solidFill>
                  <a:schemeClr val="tx1"/>
                </a:solidFill>
                <a:latin typeface="+mn-lt"/>
                <a:ea typeface="+mn-ea"/>
                <a:cs typeface="+mn-cs"/>
              </a:rPr>
              <a:t>on central SDN controllers, which interact with the network devices.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However, SDN and NFV are not mutually exclusive. If both SDN and NFV are implemented</a:t>
            </a:r>
          </a:p>
          <a:p>
            <a:r>
              <a:rPr lang="en-US" sz="1200" kern="1200" baseline="0" dirty="0" smtClean="0">
                <a:solidFill>
                  <a:schemeClr val="tx1"/>
                </a:solidFill>
                <a:latin typeface="+mn-lt"/>
                <a:ea typeface="+mn-ea"/>
                <a:cs typeface="+mn-cs"/>
              </a:rPr>
              <a:t>for a network, the following relationships hold: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Network data plane functionality is implemented on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control plane functionality may be implemented on a dedicated SDN platform</a:t>
            </a:r>
          </a:p>
          <a:p>
            <a:r>
              <a:rPr lang="en-US" sz="1200" kern="1200" baseline="0" dirty="0" smtClean="0">
                <a:solidFill>
                  <a:schemeClr val="tx1"/>
                </a:solidFill>
                <a:latin typeface="+mn-lt"/>
                <a:ea typeface="+mn-ea"/>
                <a:cs typeface="+mn-cs"/>
              </a:rPr>
              <a:t>or on an SDN VM.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either case, the SDN controller interacts with the data plane functions running on</a:t>
            </a:r>
          </a:p>
          <a:p>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measures are commonly used to specify the service required by various network</a:t>
            </a:r>
          </a:p>
          <a:p>
            <a:r>
              <a:rPr lang="en-US" sz="1200" kern="1200" baseline="0" dirty="0" smtClean="0">
                <a:solidFill>
                  <a:schemeClr val="tx1"/>
                </a:solidFill>
                <a:latin typeface="+mn-lt"/>
                <a:ea typeface="+mn-ea"/>
                <a:cs typeface="+mn-cs"/>
              </a:rPr>
              <a:t>customers or users and to dictate the traffic management policies used on the network.</a:t>
            </a:r>
          </a:p>
          <a:p>
            <a:r>
              <a:rPr lang="en-US" sz="1200" kern="1200" baseline="0" dirty="0" smtClean="0">
                <a:solidFill>
                  <a:schemeClr val="tx1"/>
                </a:solidFill>
                <a:latin typeface="+mn-lt"/>
                <a:ea typeface="+mn-ea"/>
                <a:cs typeface="+mn-cs"/>
              </a:rPr>
              <a:t>The common case, until recently, is that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was implemented on network that</a:t>
            </a:r>
          </a:p>
          <a:p>
            <a:r>
              <a:rPr lang="en-US" sz="1200" kern="1200" baseline="0" dirty="0" smtClean="0">
                <a:solidFill>
                  <a:schemeClr val="tx1"/>
                </a:solidFill>
                <a:latin typeface="+mn-lt"/>
                <a:ea typeface="+mn-ea"/>
                <a:cs typeface="+mn-cs"/>
              </a:rPr>
              <a:t>used neither NFV nor SDN. In this case, routing and traffic control policies must be</a:t>
            </a:r>
          </a:p>
          <a:p>
            <a:r>
              <a:rPr lang="en-US" sz="1200" kern="1200" baseline="0" dirty="0" smtClean="0">
                <a:solidFill>
                  <a:schemeClr val="tx1"/>
                </a:solidFill>
                <a:latin typeface="+mn-lt"/>
                <a:ea typeface="+mn-ea"/>
                <a:cs typeface="+mn-cs"/>
              </a:rPr>
              <a:t>configured directly on network devices using a variety of automated and manual techniques.</a:t>
            </a:r>
          </a:p>
          <a:p>
            <a:r>
              <a:rPr lang="en-US" sz="1200" kern="1200" baseline="0" dirty="0" smtClean="0">
                <a:solidFill>
                  <a:schemeClr val="tx1"/>
                </a:solidFill>
                <a:latin typeface="+mn-lt"/>
                <a:ea typeface="+mn-ea"/>
                <a:cs typeface="+mn-cs"/>
              </a:rPr>
              <a:t>If NFV but not SDN is implemented, the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settings are communicated to</a:t>
            </a: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VMs</a:t>
            </a:r>
            <a:r>
              <a:rPr lang="en-US" sz="1200" kern="1200" baseline="0" dirty="0" smtClean="0">
                <a:solidFill>
                  <a:schemeClr val="tx1"/>
                </a:solidFill>
                <a:latin typeface="+mn-lt"/>
                <a:ea typeface="+mn-ea"/>
                <a:cs typeface="+mn-cs"/>
              </a:rPr>
              <a:t>. With SDN, regardless of whether NFV is used, it is the SDN controller that</a:t>
            </a:r>
          </a:p>
          <a:p>
            <a:r>
              <a:rPr lang="en-US" sz="1200" kern="1200" baseline="0" dirty="0" smtClean="0">
                <a:solidFill>
                  <a:schemeClr val="tx1"/>
                </a:solidFill>
                <a:latin typeface="+mn-lt"/>
                <a:ea typeface="+mn-ea"/>
                <a:cs typeface="+mn-cs"/>
              </a:rPr>
              <a:t>is responsible for enforcing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parameters for the various network users.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a:t>
            </a:r>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considerations come into play, these are used to adjust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parameters </a:t>
            </a:r>
            <a:r>
              <a:rPr lang="en-US" sz="1200" kern="1200" baseline="0" dirty="0" err="1" smtClean="0">
                <a:solidFill>
                  <a:schemeClr val="tx1"/>
                </a:solidFill>
                <a:latin typeface="+mn-lt"/>
                <a:ea typeface="+mn-ea"/>
                <a:cs typeface="+mn-cs"/>
              </a:rPr>
              <a:t>tosatisfy</a:t>
            </a:r>
            <a:r>
              <a:rPr lang="en-US" sz="1200" kern="1200" baseline="0" dirty="0" smtClean="0">
                <a:solidFill>
                  <a:schemeClr val="tx1"/>
                </a:solidFill>
                <a:latin typeface="+mn-lt"/>
                <a:ea typeface="+mn-ea"/>
                <a:cs typeface="+mn-cs"/>
              </a:rPr>
              <a:t> the users’ </a:t>
            </a:r>
            <a:r>
              <a:rPr lang="en-US" sz="1200" kern="1200" baseline="0" dirty="0" err="1" smtClean="0">
                <a:solidFill>
                  <a:schemeClr val="tx1"/>
                </a:solidFill>
                <a:latin typeface="+mn-lt"/>
                <a:ea typeface="+mn-ea"/>
                <a:cs typeface="+mn-cs"/>
              </a:rPr>
              <a:t>QoE</a:t>
            </a:r>
            <a:r>
              <a:rPr lang="en-US" sz="1200" kern="1200" baseline="0" dirty="0" smtClean="0">
                <a:solidFill>
                  <a:schemeClr val="tx1"/>
                </a:solidFill>
                <a:latin typeface="+mn-lt"/>
                <a:ea typeface="+mn-ea"/>
                <a:cs typeface="+mn-cs"/>
              </a:rPr>
              <a:t> requirements.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39</a:t>
            </a:fld>
            <a:endParaRPr lang="en-US"/>
          </a:p>
        </p:txBody>
      </p:sp>
    </p:spTree>
    <p:extLst>
      <p:ext uri="{BB962C8B-B14F-4D97-AF65-F5344CB8AC3E}">
        <p14:creationId xmlns:p14="http://schemas.microsoft.com/office/powerpoint/2010/main" val="3092264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mn-lt"/>
                <a:ea typeface="+mn-ea"/>
                <a:cs typeface="+mn-cs"/>
              </a:rPr>
              <a:t>Table 2.1 shows the loss, delay, and jitter characteristics of various classes of traffic,</a:t>
            </a:r>
          </a:p>
          <a:p>
            <a:r>
              <a:rPr lang="en-US" sz="1200" kern="1200" baseline="0" dirty="0" smtClean="0">
                <a:solidFill>
                  <a:schemeClr val="tx1"/>
                </a:solidFill>
                <a:latin typeface="+mn-lt"/>
                <a:ea typeface="+mn-ea"/>
                <a:cs typeface="+mn-cs"/>
              </a:rPr>
              <a:t>as specified in RFC 4594 (Configuration Guidelines for </a:t>
            </a:r>
            <a:r>
              <a:rPr lang="en-US" sz="1200" kern="1200" baseline="0" dirty="0" err="1" smtClean="0">
                <a:solidFill>
                  <a:schemeClr val="tx1"/>
                </a:solidFill>
                <a:latin typeface="+mn-lt"/>
                <a:ea typeface="+mn-ea"/>
                <a:cs typeface="+mn-cs"/>
              </a:rPr>
              <a:t>DiffServ</a:t>
            </a:r>
            <a:r>
              <a:rPr lang="en-US" sz="1200" kern="1200" baseline="0" dirty="0" smtClean="0">
                <a:solidFill>
                  <a:schemeClr val="tx1"/>
                </a:solidFill>
                <a:latin typeface="+mn-lt"/>
                <a:ea typeface="+mn-ea"/>
                <a:cs typeface="+mn-cs"/>
              </a:rPr>
              <a:t> Service Classes ,</a:t>
            </a:r>
          </a:p>
          <a:p>
            <a:r>
              <a:rPr lang="en-US" sz="1200" kern="1200" baseline="0" dirty="0" smtClean="0">
                <a:solidFill>
                  <a:schemeClr val="tx1"/>
                </a:solidFill>
                <a:latin typeface="+mn-lt"/>
                <a:ea typeface="+mn-ea"/>
                <a:cs typeface="+mn-cs"/>
              </a:rPr>
              <a:t>August 2006). Table 2.2 gives examples of </a:t>
            </a:r>
            <a:r>
              <a:rPr lang="en-US" sz="1200" kern="1200" baseline="0" dirty="0" err="1" smtClean="0">
                <a:solidFill>
                  <a:schemeClr val="tx1"/>
                </a:solidFill>
                <a:latin typeface="+mn-lt"/>
                <a:ea typeface="+mn-ea"/>
                <a:cs typeface="+mn-cs"/>
              </a:rPr>
              <a:t>QoS</a:t>
            </a:r>
            <a:r>
              <a:rPr lang="en-US" sz="1200" kern="1200" baseline="0" dirty="0" smtClean="0">
                <a:solidFill>
                  <a:schemeClr val="tx1"/>
                </a:solidFill>
                <a:latin typeface="+mn-lt"/>
                <a:ea typeface="+mn-ea"/>
                <a:cs typeface="+mn-cs"/>
              </a:rPr>
              <a:t> requirements for various media-oriented</a:t>
            </a:r>
          </a:p>
          <a:p>
            <a:r>
              <a:rPr lang="en-US" sz="1200" kern="1200" baseline="0" dirty="0" smtClean="0">
                <a:solidFill>
                  <a:schemeClr val="tx1"/>
                </a:solidFill>
                <a:latin typeface="+mn-lt"/>
                <a:ea typeface="+mn-ea"/>
                <a:cs typeface="+mn-cs"/>
              </a:rPr>
              <a:t>applications [SZIG14].</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5</a:t>
            </a:fld>
            <a:endParaRPr lang="en-US"/>
          </a:p>
        </p:txBody>
      </p:sp>
    </p:spTree>
    <p:extLst>
      <p:ext uri="{BB962C8B-B14F-4D97-AF65-F5344CB8AC3E}">
        <p14:creationId xmlns:p14="http://schemas.microsoft.com/office/powerpoint/2010/main" val="300153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mn-lt"/>
                <a:ea typeface="+mn-ea"/>
                <a:cs typeface="+mn-cs"/>
              </a:rPr>
              <a:t> These requirements are difficult to meet in an environment with variable queuing</a:t>
            </a:r>
          </a:p>
          <a:p>
            <a:r>
              <a:rPr lang="en-US" sz="1200" kern="1200" baseline="0" dirty="0" smtClean="0">
                <a:solidFill>
                  <a:schemeClr val="tx1"/>
                </a:solidFill>
                <a:latin typeface="+mn-lt"/>
                <a:ea typeface="+mn-ea"/>
                <a:cs typeface="+mn-cs"/>
              </a:rPr>
              <a:t>delays and congestion losses. Accordingly, inelastic traffic introduces two new</a:t>
            </a:r>
          </a:p>
          <a:p>
            <a:r>
              <a:rPr lang="en-US" sz="1200" kern="1200" baseline="0" dirty="0" smtClean="0">
                <a:solidFill>
                  <a:schemeClr val="tx1"/>
                </a:solidFill>
                <a:latin typeface="+mn-lt"/>
                <a:ea typeface="+mn-ea"/>
                <a:cs typeface="+mn-cs"/>
              </a:rPr>
              <a:t>requirements into the internet architecture. First, some means is needed to give preferential</a:t>
            </a:r>
          </a:p>
          <a:p>
            <a:r>
              <a:rPr lang="en-US" sz="1200" kern="1200" baseline="0" dirty="0" smtClean="0">
                <a:solidFill>
                  <a:schemeClr val="tx1"/>
                </a:solidFill>
                <a:latin typeface="+mn-lt"/>
                <a:ea typeface="+mn-ea"/>
                <a:cs typeface="+mn-cs"/>
              </a:rPr>
              <a:t>treatment to applications with more demanding requirements. Applications</a:t>
            </a:r>
          </a:p>
          <a:p>
            <a:r>
              <a:rPr lang="en-US" sz="1200" kern="1200" baseline="0" dirty="0" smtClean="0">
                <a:solidFill>
                  <a:schemeClr val="tx1"/>
                </a:solidFill>
                <a:latin typeface="+mn-lt"/>
                <a:ea typeface="+mn-ea"/>
                <a:cs typeface="+mn-cs"/>
              </a:rPr>
              <a:t>need to be able to state their requirements, either ahead of time in some sort of service</a:t>
            </a:r>
          </a:p>
          <a:p>
            <a:r>
              <a:rPr lang="en-US" sz="1200" kern="1200" baseline="0" dirty="0" smtClean="0">
                <a:solidFill>
                  <a:schemeClr val="tx1"/>
                </a:solidFill>
                <a:latin typeface="+mn-lt"/>
                <a:ea typeface="+mn-ea"/>
                <a:cs typeface="+mn-cs"/>
              </a:rPr>
              <a:t>request function, or on the fly, by means of fields in the IP packet header. The former</a:t>
            </a:r>
          </a:p>
          <a:p>
            <a:r>
              <a:rPr lang="en-US" sz="1200" kern="1200" baseline="0" dirty="0" smtClean="0">
                <a:solidFill>
                  <a:schemeClr val="tx1"/>
                </a:solidFill>
                <a:latin typeface="+mn-lt"/>
                <a:ea typeface="+mn-ea"/>
                <a:cs typeface="+mn-cs"/>
              </a:rPr>
              <a:t>approach provides more flexibility in stating requirements, and it enables the network</a:t>
            </a:r>
          </a:p>
          <a:p>
            <a:r>
              <a:rPr lang="en-US" sz="1200" kern="1200" baseline="0" dirty="0" smtClean="0">
                <a:solidFill>
                  <a:schemeClr val="tx1"/>
                </a:solidFill>
                <a:latin typeface="+mn-lt"/>
                <a:ea typeface="+mn-ea"/>
                <a:cs typeface="+mn-cs"/>
              </a:rPr>
              <a:t> to anticipate demands and deny new requests if the required resources are unavailable.</a:t>
            </a:r>
          </a:p>
          <a:p>
            <a:r>
              <a:rPr lang="en-US" sz="1200" kern="1200" baseline="0" dirty="0" smtClean="0">
                <a:solidFill>
                  <a:schemeClr val="tx1"/>
                </a:solidFill>
                <a:latin typeface="+mn-lt"/>
                <a:ea typeface="+mn-ea"/>
                <a:cs typeface="+mn-cs"/>
              </a:rPr>
              <a:t>This approach implies the use of some sort of resource reservation protocol.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additional requirement in supporting inelastic traffic in an internet architecture is</a:t>
            </a:r>
          </a:p>
          <a:p>
            <a:r>
              <a:rPr lang="en-US" sz="1200" kern="1200" baseline="0" dirty="0" smtClean="0">
                <a:solidFill>
                  <a:schemeClr val="tx1"/>
                </a:solidFill>
                <a:latin typeface="+mn-lt"/>
                <a:ea typeface="+mn-ea"/>
                <a:cs typeface="+mn-cs"/>
              </a:rPr>
              <a:t>that elastic traffic must still be supported. Inelastic applications typically do not back</a:t>
            </a:r>
          </a:p>
          <a:p>
            <a:r>
              <a:rPr lang="en-US" sz="1200" kern="1200" baseline="0" dirty="0" smtClean="0">
                <a:solidFill>
                  <a:schemeClr val="tx1"/>
                </a:solidFill>
                <a:latin typeface="+mn-lt"/>
                <a:ea typeface="+mn-ea"/>
                <a:cs typeface="+mn-cs"/>
              </a:rPr>
              <a:t>off and reduce demand in the face of congestion, in contrast to TCP-based applications.</a:t>
            </a:r>
          </a:p>
          <a:p>
            <a:r>
              <a:rPr lang="en-US" sz="1200" kern="1200" baseline="0" dirty="0" smtClean="0">
                <a:solidFill>
                  <a:schemeClr val="tx1"/>
                </a:solidFill>
                <a:latin typeface="+mn-lt"/>
                <a:ea typeface="+mn-ea"/>
                <a:cs typeface="+mn-cs"/>
              </a:rPr>
              <a:t>Therefore, in times of congestion, inelastic traffic will continue to supply a</a:t>
            </a:r>
          </a:p>
          <a:p>
            <a:r>
              <a:rPr lang="en-US" sz="1200" kern="1200" baseline="0" dirty="0" smtClean="0">
                <a:solidFill>
                  <a:schemeClr val="tx1"/>
                </a:solidFill>
                <a:latin typeface="+mn-lt"/>
                <a:ea typeface="+mn-ea"/>
                <a:cs typeface="+mn-cs"/>
              </a:rPr>
              <a:t>high load, and elastic traffic will be crowded off the internet. A reservation protocol</a:t>
            </a:r>
          </a:p>
          <a:p>
            <a:r>
              <a:rPr lang="en-US" sz="1200" kern="1200" baseline="0" dirty="0" smtClean="0">
                <a:solidFill>
                  <a:schemeClr val="tx1"/>
                </a:solidFill>
                <a:latin typeface="+mn-lt"/>
                <a:ea typeface="+mn-ea"/>
                <a:cs typeface="+mn-cs"/>
              </a:rPr>
              <a:t>can help control this situation by denying service requests that would leave too few</a:t>
            </a:r>
          </a:p>
          <a:p>
            <a:r>
              <a:rPr lang="en-US" sz="1200" kern="1200" baseline="0" dirty="0" smtClean="0">
                <a:solidFill>
                  <a:schemeClr val="tx1"/>
                </a:solidFill>
                <a:latin typeface="+mn-lt"/>
                <a:ea typeface="+mn-ea"/>
                <a:cs typeface="+mn-cs"/>
              </a:rPr>
              <a:t>resources available to handle current elastic traffic.</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6</a:t>
            </a:fld>
            <a:endParaRPr lang="en-US"/>
          </a:p>
        </p:txBody>
      </p:sp>
    </p:spTree>
    <p:extLst>
      <p:ext uri="{BB962C8B-B14F-4D97-AF65-F5344CB8AC3E}">
        <p14:creationId xmlns:p14="http://schemas.microsoft.com/office/powerpoint/2010/main" val="254256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As mentioned, a common example of inelastic traffic is real-time traffic . With</a:t>
            </a:r>
          </a:p>
          <a:p>
            <a:r>
              <a:rPr lang="en-US" sz="1200" kern="1200" baseline="0" dirty="0" smtClean="0">
                <a:solidFill>
                  <a:schemeClr val="tx1"/>
                </a:solidFill>
                <a:latin typeface="+mn-lt"/>
                <a:ea typeface="+mn-ea"/>
                <a:cs typeface="+mn-cs"/>
              </a:rPr>
              <a:t>traditional elastic applications, such as file transfer, electronic mail, and client/server</a:t>
            </a:r>
          </a:p>
          <a:p>
            <a:r>
              <a:rPr lang="en-US" sz="1200" kern="1200" baseline="0" dirty="0" smtClean="0">
                <a:solidFill>
                  <a:schemeClr val="tx1"/>
                </a:solidFill>
                <a:latin typeface="+mn-lt"/>
                <a:ea typeface="+mn-ea"/>
                <a:cs typeface="+mn-cs"/>
              </a:rPr>
              <a:t>applications including the web, the performance metrics of interest are generally</a:t>
            </a:r>
          </a:p>
          <a:p>
            <a:r>
              <a:rPr lang="en-US" sz="1200" kern="1200" baseline="0" dirty="0" smtClean="0">
                <a:solidFill>
                  <a:schemeClr val="tx1"/>
                </a:solidFill>
                <a:latin typeface="+mn-lt"/>
                <a:ea typeface="+mn-ea"/>
                <a:cs typeface="+mn-cs"/>
              </a:rPr>
              <a:t>throughput and delay. There is also a concern with reliability, and mechanisms are</a:t>
            </a:r>
          </a:p>
          <a:p>
            <a:r>
              <a:rPr lang="en-US" sz="1200" kern="1200" baseline="0" dirty="0" smtClean="0">
                <a:solidFill>
                  <a:schemeClr val="tx1"/>
                </a:solidFill>
                <a:latin typeface="+mn-lt"/>
                <a:ea typeface="+mn-ea"/>
                <a:cs typeface="+mn-cs"/>
              </a:rPr>
              <a:t>used to make sure that no data are lost, corrupted, or </a:t>
            </a:r>
            <a:r>
              <a:rPr lang="en-US" sz="1200" kern="1200" baseline="0" dirty="0" err="1" smtClean="0">
                <a:solidFill>
                  <a:schemeClr val="tx1"/>
                </a:solidFill>
                <a:latin typeface="+mn-lt"/>
                <a:ea typeface="+mn-ea"/>
                <a:cs typeface="+mn-cs"/>
              </a:rPr>
              <a:t>misordered</a:t>
            </a:r>
            <a:r>
              <a:rPr lang="en-US" sz="1200" kern="1200" baseline="0" dirty="0" smtClean="0">
                <a:solidFill>
                  <a:schemeClr val="tx1"/>
                </a:solidFill>
                <a:latin typeface="+mn-lt"/>
                <a:ea typeface="+mn-ea"/>
                <a:cs typeface="+mn-cs"/>
              </a:rPr>
              <a:t> during transit. By</a:t>
            </a:r>
          </a:p>
          <a:p>
            <a:r>
              <a:rPr lang="en-US" sz="1200" kern="1200" baseline="0" dirty="0" smtClean="0">
                <a:solidFill>
                  <a:schemeClr val="tx1"/>
                </a:solidFill>
                <a:latin typeface="+mn-lt"/>
                <a:ea typeface="+mn-ea"/>
                <a:cs typeface="+mn-cs"/>
              </a:rPr>
              <a:t>contrast, real-time  applications are concerned with timing issues as well as packet</a:t>
            </a:r>
          </a:p>
          <a:p>
            <a:r>
              <a:rPr lang="en-US" sz="1200" kern="1200" baseline="0" dirty="0" smtClean="0">
                <a:solidFill>
                  <a:schemeClr val="tx1"/>
                </a:solidFill>
                <a:latin typeface="+mn-lt"/>
                <a:ea typeface="+mn-ea"/>
                <a:cs typeface="+mn-cs"/>
              </a:rPr>
              <a:t>loss. In most cases, there is a requirement that data be delivered at a constant rate</a:t>
            </a:r>
          </a:p>
          <a:p>
            <a:r>
              <a:rPr lang="en-US" sz="1200" kern="1200" baseline="0" dirty="0" smtClean="0">
                <a:solidFill>
                  <a:schemeClr val="tx1"/>
                </a:solidFill>
                <a:latin typeface="+mn-lt"/>
                <a:ea typeface="+mn-ea"/>
                <a:cs typeface="+mn-cs"/>
              </a:rPr>
              <a:t>equal to the sending rate. In other cases, a deadline is associated with each block of</a:t>
            </a:r>
          </a:p>
          <a:p>
            <a:r>
              <a:rPr lang="en-US" sz="1200" kern="1200" baseline="0" dirty="0" smtClean="0">
                <a:solidFill>
                  <a:schemeClr val="tx1"/>
                </a:solidFill>
                <a:latin typeface="+mn-lt"/>
                <a:ea typeface="+mn-ea"/>
                <a:cs typeface="+mn-cs"/>
              </a:rPr>
              <a:t>data, such that the data are not usable after the deadline has expired.</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7</a:t>
            </a:fld>
            <a:endParaRPr lang="en-US"/>
          </a:p>
        </p:txBody>
      </p:sp>
    </p:spTree>
    <p:extLst>
      <p:ext uri="{BB962C8B-B14F-4D97-AF65-F5344CB8AC3E}">
        <p14:creationId xmlns:p14="http://schemas.microsoft.com/office/powerpoint/2010/main" val="3676510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2.1 illustrates a typical real-time environment. Here, a server is generating</a:t>
            </a:r>
          </a:p>
          <a:p>
            <a:r>
              <a:rPr lang="en-US" sz="1200" kern="1200" baseline="0" dirty="0" smtClean="0">
                <a:solidFill>
                  <a:schemeClr val="tx1"/>
                </a:solidFill>
                <a:latin typeface="+mn-lt"/>
                <a:ea typeface="+mn-ea"/>
                <a:cs typeface="+mn-cs"/>
              </a:rPr>
              <a:t>audio to be transmitted at 64 kbps. The digitized audio is transmitted in packets</a:t>
            </a:r>
          </a:p>
          <a:p>
            <a:r>
              <a:rPr lang="en-US" sz="1200" kern="1200" baseline="0" dirty="0" smtClean="0">
                <a:solidFill>
                  <a:schemeClr val="tx1"/>
                </a:solidFill>
                <a:latin typeface="+mn-lt"/>
                <a:ea typeface="+mn-ea"/>
                <a:cs typeface="+mn-cs"/>
              </a:rPr>
              <a:t>containing 160 octets of data, so that one packet is issued every 20 ms. These packets</a:t>
            </a:r>
          </a:p>
          <a:p>
            <a:r>
              <a:rPr lang="en-US" sz="1200" kern="1200" baseline="0" dirty="0" smtClean="0">
                <a:solidFill>
                  <a:schemeClr val="tx1"/>
                </a:solidFill>
                <a:latin typeface="+mn-lt"/>
                <a:ea typeface="+mn-ea"/>
                <a:cs typeface="+mn-cs"/>
              </a:rPr>
              <a:t>are passed through an internet and delivered to a multimedia PC, which plays the</a:t>
            </a:r>
          </a:p>
          <a:p>
            <a:r>
              <a:rPr lang="en-US" sz="1200" kern="1200" baseline="0" dirty="0" smtClean="0">
                <a:solidFill>
                  <a:schemeClr val="tx1"/>
                </a:solidFill>
                <a:latin typeface="+mn-lt"/>
                <a:ea typeface="+mn-ea"/>
                <a:cs typeface="+mn-cs"/>
              </a:rPr>
              <a:t>audio in real time as it arrives. However, because of the variable delay imposed by the</a:t>
            </a:r>
          </a:p>
          <a:p>
            <a:r>
              <a:rPr lang="en-US" sz="1200" kern="1200" baseline="0" dirty="0" smtClean="0">
                <a:solidFill>
                  <a:schemeClr val="tx1"/>
                </a:solidFill>
                <a:latin typeface="+mn-lt"/>
                <a:ea typeface="+mn-ea"/>
                <a:cs typeface="+mn-cs"/>
              </a:rPr>
              <a:t>internet, the </a:t>
            </a:r>
            <a:r>
              <a:rPr lang="en-US" sz="1200" kern="1200" baseline="0" dirty="0" err="1" smtClean="0">
                <a:solidFill>
                  <a:schemeClr val="tx1"/>
                </a:solidFill>
                <a:latin typeface="+mn-lt"/>
                <a:ea typeface="+mn-ea"/>
                <a:cs typeface="+mn-cs"/>
              </a:rPr>
              <a:t>interarrival</a:t>
            </a:r>
            <a:r>
              <a:rPr lang="en-US" sz="1200" kern="1200" baseline="0" dirty="0" smtClean="0">
                <a:solidFill>
                  <a:schemeClr val="tx1"/>
                </a:solidFill>
                <a:latin typeface="+mn-lt"/>
                <a:ea typeface="+mn-ea"/>
                <a:cs typeface="+mn-cs"/>
              </a:rPr>
              <a:t> times between packets are not maintained at a fixed 20 ms at</a:t>
            </a:r>
          </a:p>
          <a:p>
            <a:r>
              <a:rPr lang="en-US" sz="1200" kern="1200" baseline="0" dirty="0" smtClean="0">
                <a:solidFill>
                  <a:schemeClr val="tx1"/>
                </a:solidFill>
                <a:latin typeface="+mn-lt"/>
                <a:ea typeface="+mn-ea"/>
                <a:cs typeface="+mn-cs"/>
              </a:rPr>
              <a:t>the destination. To compensate for this, the incoming packets are buffered, delayed</a:t>
            </a:r>
          </a:p>
          <a:p>
            <a:r>
              <a:rPr lang="en-US" sz="1200" kern="1200" baseline="0" dirty="0" smtClean="0">
                <a:solidFill>
                  <a:schemeClr val="tx1"/>
                </a:solidFill>
                <a:latin typeface="+mn-lt"/>
                <a:ea typeface="+mn-ea"/>
                <a:cs typeface="+mn-cs"/>
              </a:rPr>
              <a:t>slightly, and then released at a constant rate to the software that generates the audio.</a:t>
            </a:r>
          </a:p>
          <a:p>
            <a:r>
              <a:rPr lang="en-US" sz="1200" kern="1200" baseline="0" dirty="0" smtClean="0">
                <a:solidFill>
                  <a:schemeClr val="tx1"/>
                </a:solidFill>
                <a:latin typeface="+mn-lt"/>
                <a:ea typeface="+mn-ea"/>
                <a:cs typeface="+mn-cs"/>
              </a:rPr>
              <a:t>The buffer may be internal to the destination machine or in an external network device.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compensation provided by the delay buffer is limited. For example, if the</a:t>
            </a:r>
          </a:p>
          <a:p>
            <a:r>
              <a:rPr lang="en-US" sz="1200" kern="1200" baseline="0" dirty="0" smtClean="0">
                <a:solidFill>
                  <a:schemeClr val="tx1"/>
                </a:solidFill>
                <a:latin typeface="+mn-lt"/>
                <a:ea typeface="+mn-ea"/>
                <a:cs typeface="+mn-cs"/>
              </a:rPr>
              <a:t>minimum end-to-end delay seen by any packet is 1 ms and the maximum is 6 ms, the</a:t>
            </a:r>
          </a:p>
          <a:p>
            <a:r>
              <a:rPr lang="en-US" sz="1200" kern="1200" baseline="0" dirty="0" smtClean="0">
                <a:solidFill>
                  <a:schemeClr val="tx1"/>
                </a:solidFill>
                <a:latin typeface="+mn-lt"/>
                <a:ea typeface="+mn-ea"/>
                <a:cs typeface="+mn-cs"/>
              </a:rPr>
              <a:t>delay jitter is 5 ms. As long as the time delay buffer delays incoming packets by at</a:t>
            </a:r>
          </a:p>
          <a:p>
            <a:r>
              <a:rPr lang="en-US" sz="1200" kern="1200" baseline="0" dirty="0" smtClean="0">
                <a:solidFill>
                  <a:schemeClr val="tx1"/>
                </a:solidFill>
                <a:latin typeface="+mn-lt"/>
                <a:ea typeface="+mn-ea"/>
                <a:cs typeface="+mn-cs"/>
              </a:rPr>
              <a:t>least 5 ms, the output of the buffer will include all incoming packets. However, if the</a:t>
            </a:r>
          </a:p>
          <a:p>
            <a:r>
              <a:rPr lang="en-US" sz="1200" kern="1200" baseline="0" dirty="0" smtClean="0">
                <a:solidFill>
                  <a:schemeClr val="tx1"/>
                </a:solidFill>
                <a:latin typeface="+mn-lt"/>
                <a:ea typeface="+mn-ea"/>
                <a:cs typeface="+mn-cs"/>
              </a:rPr>
              <a:t>buffer delayed packets by only 4 ms, any incoming packets that had experienced a</a:t>
            </a:r>
          </a:p>
          <a:p>
            <a:r>
              <a:rPr lang="en-US" sz="1200" kern="1200" baseline="0" dirty="0" smtClean="0">
                <a:solidFill>
                  <a:schemeClr val="tx1"/>
                </a:solidFill>
                <a:latin typeface="+mn-lt"/>
                <a:ea typeface="+mn-ea"/>
                <a:cs typeface="+mn-cs"/>
              </a:rPr>
              <a:t>relative delay of more than 4 ms (an absolute delay of more than 5 ms) would have to</a:t>
            </a:r>
          </a:p>
          <a:p>
            <a:r>
              <a:rPr lang="en-US" sz="1200" kern="1200" baseline="0" dirty="0" smtClean="0">
                <a:solidFill>
                  <a:schemeClr val="tx1"/>
                </a:solidFill>
                <a:latin typeface="+mn-lt"/>
                <a:ea typeface="+mn-ea"/>
                <a:cs typeface="+mn-cs"/>
              </a:rPr>
              <a:t>be discarded so as not to be played back out of order.</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8</a:t>
            </a:fld>
            <a:endParaRPr lang="en-US"/>
          </a:p>
        </p:txBody>
      </p:sp>
    </p:spTree>
    <p:extLst>
      <p:ext uri="{BB962C8B-B14F-4D97-AF65-F5344CB8AC3E}">
        <p14:creationId xmlns:p14="http://schemas.microsoft.com/office/powerpoint/2010/main" val="155392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The description of real-time traffic so far implies a series of equal-size packets</a:t>
            </a:r>
          </a:p>
          <a:p>
            <a:r>
              <a:rPr lang="en-US" sz="1200" kern="1200" baseline="0" dirty="0" smtClean="0">
                <a:solidFill>
                  <a:schemeClr val="tx1"/>
                </a:solidFill>
                <a:latin typeface="+mn-lt"/>
                <a:ea typeface="+mn-ea"/>
                <a:cs typeface="+mn-cs"/>
              </a:rPr>
              <a:t>generated at a constant rate. This is not always the profile of the traffic. Figure 2.2</a:t>
            </a:r>
          </a:p>
          <a:p>
            <a:r>
              <a:rPr lang="en-US" sz="1200" kern="1200" baseline="0" dirty="0" smtClean="0">
                <a:solidFill>
                  <a:schemeClr val="tx1"/>
                </a:solidFill>
                <a:latin typeface="+mn-lt"/>
                <a:ea typeface="+mn-ea"/>
                <a:cs typeface="+mn-cs"/>
              </a:rPr>
              <a:t>illustrates some of the common possibilities, as described in the list that follows.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Continuous data source:  Fixed-size packets are generated at fixed intervals.</a:t>
            </a:r>
          </a:p>
          <a:p>
            <a:r>
              <a:rPr lang="en-US" sz="1200" kern="1200" baseline="0" dirty="0" smtClean="0">
                <a:solidFill>
                  <a:schemeClr val="tx1"/>
                </a:solidFill>
                <a:latin typeface="+mn-lt"/>
                <a:ea typeface="+mn-ea"/>
                <a:cs typeface="+mn-cs"/>
              </a:rPr>
              <a:t>This characterizes applications that are constantly generating data, have</a:t>
            </a:r>
          </a:p>
          <a:p>
            <a:r>
              <a:rPr lang="en-US" sz="1200" kern="1200" baseline="0" dirty="0" smtClean="0">
                <a:solidFill>
                  <a:schemeClr val="tx1"/>
                </a:solidFill>
                <a:latin typeface="+mn-lt"/>
                <a:ea typeface="+mn-ea"/>
                <a:cs typeface="+mn-cs"/>
              </a:rPr>
              <a:t>few redundancies, and that are too important to compress in a </a:t>
            </a:r>
            <a:r>
              <a:rPr lang="en-US" sz="1200" kern="1200" baseline="0" dirty="0" err="1" smtClean="0">
                <a:solidFill>
                  <a:schemeClr val="tx1"/>
                </a:solidFill>
                <a:latin typeface="+mn-lt"/>
                <a:ea typeface="+mn-ea"/>
                <a:cs typeface="+mn-cs"/>
              </a:rPr>
              <a:t>lossy</a:t>
            </a:r>
            <a:r>
              <a:rPr lang="en-US" sz="1200" kern="1200" baseline="0" dirty="0" smtClean="0">
                <a:solidFill>
                  <a:schemeClr val="tx1"/>
                </a:solidFill>
                <a:latin typeface="+mn-lt"/>
                <a:ea typeface="+mn-ea"/>
                <a:cs typeface="+mn-cs"/>
              </a:rPr>
              <a:t> way. Examples</a:t>
            </a:r>
          </a:p>
          <a:p>
            <a:r>
              <a:rPr lang="en-US" sz="1200" kern="1200" baseline="0" dirty="0" smtClean="0">
                <a:solidFill>
                  <a:schemeClr val="tx1"/>
                </a:solidFill>
                <a:latin typeface="+mn-lt"/>
                <a:ea typeface="+mn-ea"/>
                <a:cs typeface="+mn-cs"/>
              </a:rPr>
              <a:t>are air traffic control radar and real-time simulations.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On/off source: The source alternates between periods when fixed-size</a:t>
            </a:r>
          </a:p>
          <a:p>
            <a:r>
              <a:rPr lang="en-US" sz="1200" kern="1200" baseline="0" dirty="0" smtClean="0">
                <a:solidFill>
                  <a:schemeClr val="tx1"/>
                </a:solidFill>
                <a:latin typeface="+mn-lt"/>
                <a:ea typeface="+mn-ea"/>
                <a:cs typeface="+mn-cs"/>
              </a:rPr>
              <a:t>packets are generated at fixed intervals and periods of inactivity. A voice</a:t>
            </a:r>
          </a:p>
          <a:p>
            <a:r>
              <a:rPr lang="en-US" sz="1200" kern="1200" baseline="0" dirty="0" smtClean="0">
                <a:solidFill>
                  <a:schemeClr val="tx1"/>
                </a:solidFill>
                <a:latin typeface="+mn-lt"/>
                <a:ea typeface="+mn-ea"/>
                <a:cs typeface="+mn-cs"/>
              </a:rPr>
              <a:t>source, such as in telephony or audio conferencing, fits this profile.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Variable packet size : The source generates variable-length packets at uniform</a:t>
            </a:r>
          </a:p>
          <a:p>
            <a:r>
              <a:rPr lang="en-US" sz="1200" kern="1200" baseline="0" dirty="0" smtClean="0">
                <a:solidFill>
                  <a:schemeClr val="tx1"/>
                </a:solidFill>
                <a:latin typeface="+mn-lt"/>
                <a:ea typeface="+mn-ea"/>
                <a:cs typeface="+mn-cs"/>
              </a:rPr>
              <a:t>intervals. An example is digitized video in which different frames may</a:t>
            </a:r>
          </a:p>
          <a:p>
            <a:r>
              <a:rPr lang="en-US" sz="1200" kern="1200" baseline="0" dirty="0" smtClean="0">
                <a:solidFill>
                  <a:schemeClr val="tx1"/>
                </a:solidFill>
                <a:latin typeface="+mn-lt"/>
                <a:ea typeface="+mn-ea"/>
                <a:cs typeface="+mn-cs"/>
              </a:rPr>
              <a:t>experience different compression ratios for the same output quality level.</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9</a:t>
            </a:fld>
            <a:endParaRPr lang="en-US"/>
          </a:p>
        </p:txBody>
      </p:sp>
    </p:spTree>
    <p:extLst>
      <p:ext uri="{BB962C8B-B14F-4D97-AF65-F5344CB8AC3E}">
        <p14:creationId xmlns:p14="http://schemas.microsoft.com/office/powerpoint/2010/main" val="29513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In simple terms, big data  refers to everything that enables an organization to create,</a:t>
            </a:r>
          </a:p>
          <a:p>
            <a:r>
              <a:rPr lang="en-US" sz="1200" kern="1200" baseline="0" dirty="0" smtClean="0">
                <a:solidFill>
                  <a:schemeClr val="tx1"/>
                </a:solidFill>
                <a:latin typeface="+mn-lt"/>
                <a:ea typeface="+mn-ea"/>
                <a:cs typeface="+mn-cs"/>
              </a:rPr>
              <a:t>manipulate, and manage very large data sets (measured in terabytes, </a:t>
            </a:r>
            <a:r>
              <a:rPr lang="en-US" sz="1200" kern="1200" baseline="0" dirty="0" err="1" smtClean="0">
                <a:solidFill>
                  <a:schemeClr val="tx1"/>
                </a:solidFill>
                <a:latin typeface="+mn-lt"/>
                <a:ea typeface="+mn-ea"/>
                <a:cs typeface="+mn-cs"/>
              </a:rPr>
              <a:t>petabytes</a:t>
            </a:r>
            <a:r>
              <a:rPr lang="en-US" sz="1200" kern="1200" baseline="0" dirty="0" smtClean="0">
                <a:solidFill>
                  <a:schemeClr val="tx1"/>
                </a:solidFill>
                <a:latin typeface="+mn-lt"/>
                <a:ea typeface="+mn-ea"/>
                <a:cs typeface="+mn-cs"/>
              </a:rPr>
              <a:t>,</a:t>
            </a:r>
          </a:p>
          <a:p>
            <a:r>
              <a:rPr lang="en-US" sz="1200" kern="1200" baseline="0" dirty="0" err="1" smtClean="0">
                <a:solidFill>
                  <a:schemeClr val="tx1"/>
                </a:solidFill>
                <a:latin typeface="+mn-lt"/>
                <a:ea typeface="+mn-ea"/>
                <a:cs typeface="+mn-cs"/>
              </a:rPr>
              <a:t>exabytes</a:t>
            </a:r>
            <a:r>
              <a:rPr lang="en-US" sz="1200" kern="1200" baseline="0" dirty="0" smtClean="0">
                <a:solidFill>
                  <a:schemeClr val="tx1"/>
                </a:solidFill>
                <a:latin typeface="+mn-lt"/>
                <a:ea typeface="+mn-ea"/>
                <a:cs typeface="+mn-cs"/>
              </a:rPr>
              <a:t>, and so on) and the facilities in which these are stored. Distributed data</a:t>
            </a:r>
          </a:p>
          <a:p>
            <a:r>
              <a:rPr lang="en-US" sz="1200" kern="1200" baseline="0" dirty="0" smtClean="0">
                <a:solidFill>
                  <a:schemeClr val="tx1"/>
                </a:solidFill>
                <a:latin typeface="+mn-lt"/>
                <a:ea typeface="+mn-ea"/>
                <a:cs typeface="+mn-cs"/>
              </a:rPr>
              <a:t>centers, data warehouses, and cloud-based storage are common aspects of today’s</a:t>
            </a:r>
          </a:p>
          <a:p>
            <a:r>
              <a:rPr lang="en-US" sz="1200" kern="1200" baseline="0" dirty="0" smtClean="0">
                <a:solidFill>
                  <a:schemeClr val="tx1"/>
                </a:solidFill>
                <a:latin typeface="+mn-lt"/>
                <a:ea typeface="+mn-ea"/>
                <a:cs typeface="+mn-cs"/>
              </a:rPr>
              <a:t>enterprise networks. Many factors have contributed to the merging of “big data” and</a:t>
            </a:r>
          </a:p>
          <a:p>
            <a:r>
              <a:rPr lang="en-US" sz="1200" kern="1200" baseline="0" dirty="0" smtClean="0">
                <a:solidFill>
                  <a:schemeClr val="tx1"/>
                </a:solidFill>
                <a:latin typeface="+mn-lt"/>
                <a:ea typeface="+mn-ea"/>
                <a:cs typeface="+mn-cs"/>
              </a:rPr>
              <a:t>business networks, including continuing declines in storage costs, the maturation of</a:t>
            </a:r>
          </a:p>
          <a:p>
            <a:r>
              <a:rPr lang="en-US" sz="1200" kern="1200" baseline="0" dirty="0" smtClean="0">
                <a:solidFill>
                  <a:schemeClr val="tx1"/>
                </a:solidFill>
                <a:latin typeface="+mn-lt"/>
                <a:ea typeface="+mn-ea"/>
                <a:cs typeface="+mn-cs"/>
              </a:rPr>
              <a:t>data mining and business intelligence (BI) tools, and government regulations and</a:t>
            </a:r>
          </a:p>
          <a:p>
            <a:r>
              <a:rPr lang="en-US" sz="1200" kern="1200" baseline="0" dirty="0" smtClean="0">
                <a:solidFill>
                  <a:schemeClr val="tx1"/>
                </a:solidFill>
                <a:latin typeface="+mn-lt"/>
                <a:ea typeface="+mn-ea"/>
                <a:cs typeface="+mn-cs"/>
              </a:rPr>
              <a:t>court cases that have caused organizations to stockpile large masses of structured</a:t>
            </a:r>
          </a:p>
          <a:p>
            <a:r>
              <a:rPr lang="en-US" sz="1200" kern="1200" baseline="0" dirty="0" smtClean="0">
                <a:solidFill>
                  <a:schemeClr val="tx1"/>
                </a:solidFill>
                <a:latin typeface="+mn-lt"/>
                <a:ea typeface="+mn-ea"/>
                <a:cs typeface="+mn-cs"/>
              </a:rPr>
              <a:t>and unstructured data, including documents, e-mail messages, voice-mail messages,</a:t>
            </a:r>
          </a:p>
          <a:p>
            <a:r>
              <a:rPr lang="en-US" sz="1200" kern="1200" baseline="0" dirty="0" smtClean="0">
                <a:solidFill>
                  <a:schemeClr val="tx1"/>
                </a:solidFill>
                <a:latin typeface="+mn-lt"/>
                <a:ea typeface="+mn-ea"/>
                <a:cs typeface="+mn-cs"/>
              </a:rPr>
              <a:t>text messages, and social media data. Other data sources being captured, transmitted,</a:t>
            </a:r>
          </a:p>
          <a:p>
            <a:r>
              <a:rPr lang="en-US" sz="1200" kern="1200" baseline="0" dirty="0" smtClean="0">
                <a:solidFill>
                  <a:schemeClr val="tx1"/>
                </a:solidFill>
                <a:latin typeface="+mn-lt"/>
                <a:ea typeface="+mn-ea"/>
                <a:cs typeface="+mn-cs"/>
              </a:rPr>
              <a:t> and stored include web logs, Internet documents, Internet search indexing, call detail</a:t>
            </a:r>
          </a:p>
          <a:p>
            <a:r>
              <a:rPr lang="en-US" sz="1200" kern="1200" baseline="0" dirty="0" smtClean="0">
                <a:solidFill>
                  <a:schemeClr val="tx1"/>
                </a:solidFill>
                <a:latin typeface="+mn-lt"/>
                <a:ea typeface="+mn-ea"/>
                <a:cs typeface="+mn-cs"/>
              </a:rPr>
              <a:t>records, scientific research data and results, military surveillance, medical records,</a:t>
            </a:r>
          </a:p>
          <a:p>
            <a:r>
              <a:rPr lang="en-US" sz="1200" kern="1200" baseline="0" dirty="0" smtClean="0">
                <a:solidFill>
                  <a:schemeClr val="tx1"/>
                </a:solidFill>
                <a:latin typeface="+mn-lt"/>
                <a:ea typeface="+mn-ea"/>
                <a:cs typeface="+mn-cs"/>
              </a:rPr>
              <a:t>video archives, and </a:t>
            </a:r>
            <a:r>
              <a:rPr lang="en-US" sz="1200" kern="1200" baseline="0" dirty="0" err="1" smtClean="0">
                <a:solidFill>
                  <a:schemeClr val="tx1"/>
                </a:solidFill>
                <a:latin typeface="+mn-lt"/>
                <a:ea typeface="+mn-ea"/>
                <a:cs typeface="+mn-cs"/>
              </a:rPr>
              <a:t>e</a:t>
            </a:r>
            <a:r>
              <a:rPr lang="en-US" sz="1200" kern="1200" baseline="0" dirty="0" smtClean="0">
                <a:solidFill>
                  <a:schemeClr val="tx1"/>
                </a:solidFill>
                <a:latin typeface="+mn-lt"/>
                <a:ea typeface="+mn-ea"/>
                <a:cs typeface="+mn-cs"/>
              </a:rPr>
              <a:t>-commerce transactions.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Data sets continue to grow with more and more being gathered by remote sensors,</a:t>
            </a:r>
          </a:p>
          <a:p>
            <a:r>
              <a:rPr lang="en-US" sz="1200" kern="1200" baseline="0" dirty="0" smtClean="0">
                <a:solidFill>
                  <a:schemeClr val="tx1"/>
                </a:solidFill>
                <a:latin typeface="+mn-lt"/>
                <a:ea typeface="+mn-ea"/>
                <a:cs typeface="+mn-cs"/>
              </a:rPr>
              <a:t>mobile devices, cameras, microphones, radio frequency identification (RFID) readers,</a:t>
            </a:r>
          </a:p>
          <a:p>
            <a:r>
              <a:rPr lang="en-US" sz="1200" kern="1200" baseline="0" dirty="0" smtClean="0">
                <a:solidFill>
                  <a:schemeClr val="tx1"/>
                </a:solidFill>
                <a:latin typeface="+mn-lt"/>
                <a:ea typeface="+mn-ea"/>
                <a:cs typeface="+mn-cs"/>
              </a:rPr>
              <a:t>and similar technologies. One study from a few years ago estimated that 2.5 </a:t>
            </a:r>
            <a:r>
              <a:rPr lang="en-US" sz="1200" kern="1200" baseline="0" dirty="0" err="1" smtClean="0">
                <a:solidFill>
                  <a:schemeClr val="tx1"/>
                </a:solidFill>
                <a:latin typeface="+mn-lt"/>
                <a:ea typeface="+mn-ea"/>
                <a:cs typeface="+mn-cs"/>
              </a:rPr>
              <a:t>exabytes</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(2.5 Å~ 1018  bytes) of data are created each day, and 90 percent of the data in the world</a:t>
            </a:r>
          </a:p>
          <a:p>
            <a:r>
              <a:rPr lang="en-US" sz="1200" kern="1200" baseline="0" dirty="0" smtClean="0">
                <a:solidFill>
                  <a:schemeClr val="tx1"/>
                </a:solidFill>
                <a:latin typeface="+mn-lt"/>
                <a:ea typeface="+mn-ea"/>
                <a:cs typeface="+mn-cs"/>
              </a:rPr>
              <a:t>was created in the past two years [IBM11]. Those numbers are likely higher today.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Traditional business data storage and management technologies include relational</a:t>
            </a:r>
          </a:p>
          <a:p>
            <a:r>
              <a:rPr lang="en-US" sz="1200" kern="1200" baseline="0" dirty="0" smtClean="0">
                <a:solidFill>
                  <a:schemeClr val="tx1"/>
                </a:solidFill>
                <a:latin typeface="+mn-lt"/>
                <a:ea typeface="+mn-ea"/>
                <a:cs typeface="+mn-cs"/>
              </a:rPr>
              <a:t>database management systems (RDBMS), network-attached storage (NAS), </a:t>
            </a:r>
            <a:r>
              <a:rPr lang="en-US" sz="1200" kern="1200" baseline="0" dirty="0" err="1" smtClean="0">
                <a:solidFill>
                  <a:schemeClr val="tx1"/>
                </a:solidFill>
                <a:latin typeface="+mn-lt"/>
                <a:ea typeface="+mn-ea"/>
                <a:cs typeface="+mn-cs"/>
              </a:rPr>
              <a:t>storagearea</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networks (</a:t>
            </a:r>
            <a:r>
              <a:rPr lang="en-US" sz="1200" kern="1200" baseline="0" dirty="0" err="1" smtClean="0">
                <a:solidFill>
                  <a:schemeClr val="tx1"/>
                </a:solidFill>
                <a:latin typeface="+mn-lt"/>
                <a:ea typeface="+mn-ea"/>
                <a:cs typeface="+mn-cs"/>
              </a:rPr>
              <a:t>SANs</a:t>
            </a:r>
            <a:r>
              <a:rPr lang="en-US" sz="1200" kern="1200" baseline="0" dirty="0" smtClean="0">
                <a:solidFill>
                  <a:schemeClr val="tx1"/>
                </a:solidFill>
                <a:latin typeface="+mn-lt"/>
                <a:ea typeface="+mn-ea"/>
                <a:cs typeface="+mn-cs"/>
              </a:rPr>
              <a:t>), data warehouses (</a:t>
            </a:r>
            <a:r>
              <a:rPr lang="en-US" sz="1200" kern="1200" baseline="0" dirty="0" err="1" smtClean="0">
                <a:solidFill>
                  <a:schemeClr val="tx1"/>
                </a:solidFill>
                <a:latin typeface="+mn-lt"/>
                <a:ea typeface="+mn-ea"/>
                <a:cs typeface="+mn-cs"/>
              </a:rPr>
              <a:t>DWs</a:t>
            </a:r>
            <a:r>
              <a:rPr lang="en-US" sz="1200" kern="1200" baseline="0" dirty="0" smtClean="0">
                <a:solidFill>
                  <a:schemeClr val="tx1"/>
                </a:solidFill>
                <a:latin typeface="+mn-lt"/>
                <a:ea typeface="+mn-ea"/>
                <a:cs typeface="+mn-cs"/>
              </a:rPr>
              <a:t>), and business intelligence (BI)</a:t>
            </a:r>
          </a:p>
          <a:p>
            <a:r>
              <a:rPr lang="en-US" sz="1200" kern="1200" baseline="0" dirty="0" smtClean="0">
                <a:solidFill>
                  <a:schemeClr val="tx1"/>
                </a:solidFill>
                <a:latin typeface="+mn-lt"/>
                <a:ea typeface="+mn-ea"/>
                <a:cs typeface="+mn-cs"/>
              </a:rPr>
              <a:t>Analytics.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Traditional data warehouse and BI analytics systems tend to be highly centralized</a:t>
            </a:r>
          </a:p>
          <a:p>
            <a:r>
              <a:rPr lang="en-US" sz="1200" kern="1200" baseline="0" dirty="0" smtClean="0">
                <a:solidFill>
                  <a:schemeClr val="tx1"/>
                </a:solidFill>
                <a:latin typeface="+mn-lt"/>
                <a:ea typeface="+mn-ea"/>
                <a:cs typeface="+mn-cs"/>
              </a:rPr>
              <a:t>within an enterprise infrastructure. These often include a central data repository</a:t>
            </a:r>
          </a:p>
          <a:p>
            <a:r>
              <a:rPr lang="en-US" sz="1200" kern="1200" baseline="0" dirty="0" smtClean="0">
                <a:solidFill>
                  <a:schemeClr val="tx1"/>
                </a:solidFill>
                <a:latin typeface="+mn-lt"/>
                <a:ea typeface="+mn-ea"/>
                <a:cs typeface="+mn-cs"/>
              </a:rPr>
              <a:t>with a RDBMS, high-performance storage, and analytics  software, such as online</a:t>
            </a:r>
          </a:p>
          <a:p>
            <a:r>
              <a:rPr lang="en-US" sz="1200" kern="1200" baseline="0" dirty="0" smtClean="0">
                <a:solidFill>
                  <a:schemeClr val="tx1"/>
                </a:solidFill>
                <a:latin typeface="+mn-lt"/>
                <a:ea typeface="+mn-ea"/>
                <a:cs typeface="+mn-cs"/>
              </a:rPr>
              <a:t>analytical processing (OLAP) tools for mining and visualizing data.</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Increasingly, big data applications are becoming a source of competitive value for</a:t>
            </a:r>
          </a:p>
          <a:p>
            <a:r>
              <a:rPr lang="en-US" sz="1200" kern="1200" baseline="0" dirty="0" smtClean="0">
                <a:solidFill>
                  <a:schemeClr val="tx1"/>
                </a:solidFill>
                <a:latin typeface="+mn-lt"/>
                <a:ea typeface="+mn-ea"/>
                <a:cs typeface="+mn-cs"/>
              </a:rPr>
              <a:t>businesses, especially those that aspire to build data products and services to profit</a:t>
            </a:r>
          </a:p>
          <a:p>
            <a:r>
              <a:rPr lang="en-US" sz="1200" kern="1200" baseline="0" dirty="0" smtClean="0">
                <a:solidFill>
                  <a:schemeClr val="tx1"/>
                </a:solidFill>
                <a:latin typeface="+mn-lt"/>
                <a:ea typeface="+mn-ea"/>
                <a:cs typeface="+mn-cs"/>
              </a:rPr>
              <a:t>from the huge volumes of data that they capture and store. There is every indication</a:t>
            </a:r>
          </a:p>
          <a:p>
            <a:r>
              <a:rPr lang="en-US" sz="1200" kern="1200" baseline="0" dirty="0" smtClean="0">
                <a:solidFill>
                  <a:schemeClr val="tx1"/>
                </a:solidFill>
                <a:latin typeface="+mn-lt"/>
                <a:ea typeface="+mn-ea"/>
                <a:cs typeface="+mn-cs"/>
              </a:rPr>
              <a:t>that the exploitation of data will become increasingly important to enterprises in the</a:t>
            </a:r>
          </a:p>
          <a:p>
            <a:r>
              <a:rPr lang="en-US" sz="1200" kern="1200" baseline="0" dirty="0" smtClean="0">
                <a:solidFill>
                  <a:schemeClr val="tx1"/>
                </a:solidFill>
                <a:latin typeface="+mn-lt"/>
                <a:ea typeface="+mn-ea"/>
                <a:cs typeface="+mn-cs"/>
              </a:rPr>
              <a:t>years ahead as more and more businesses reap the benefits of big data applications.</a:t>
            </a:r>
            <a:endParaRPr lang="en-US" dirty="0"/>
          </a:p>
        </p:txBody>
      </p:sp>
      <p:sp>
        <p:nvSpPr>
          <p:cNvPr id="4" name="Slide Number Placeholder 3"/>
          <p:cNvSpPr>
            <a:spLocks noGrp="1"/>
          </p:cNvSpPr>
          <p:nvPr>
            <p:ph type="sldNum" sz="quarter" idx="10"/>
          </p:nvPr>
        </p:nvSpPr>
        <p:spPr/>
        <p:txBody>
          <a:bodyPr/>
          <a:lstStyle/>
          <a:p>
            <a:fld id="{1DB6DCF5-9F7B-7C45-9A84-598DA3C95F13}" type="slidenum">
              <a:rPr lang="en-US" smtClean="0"/>
              <a:pPr/>
              <a:t>10</a:t>
            </a:fld>
            <a:endParaRPr lang="en-US"/>
          </a:p>
        </p:txBody>
      </p:sp>
    </p:spTree>
    <p:extLst>
      <p:ext uri="{BB962C8B-B14F-4D97-AF65-F5344CB8AC3E}">
        <p14:creationId xmlns:p14="http://schemas.microsoft.com/office/powerpoint/2010/main" val="3181625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a:stretch>
            <a:fillRect/>
          </a:stretch>
        </p:blipFill>
        <p:spPr>
          <a:xfrm>
            <a:off x="158367" y="187452"/>
            <a:ext cx="8827266" cy="6483096"/>
          </a:xfrm>
          <a:prstGeom prst="rect">
            <a:avLst/>
          </a:prstGeom>
        </p:spPr>
      </p:pic>
      <p:sp>
        <p:nvSpPr>
          <p:cNvPr id="6" name="Slide Number Placeholder 5"/>
          <p:cNvSpPr>
            <a:spLocks noGrp="1"/>
          </p:cNvSpPr>
          <p:nvPr>
            <p:ph type="sldNum" sz="quarter" idx="12"/>
          </p:nvPr>
        </p:nvSpPr>
        <p:spPr/>
        <p:txBody>
          <a:bodyPr/>
          <a:lstStyle/>
          <a:p>
            <a:fld id="{8AF02B71-8991-4516-A01E-F1A9ACD28BDC}" type="slidenum">
              <a:rPr lang="en-US" smtClean="0"/>
              <a:pPr/>
              <a:t>‹#›</a:t>
            </a:fld>
            <a:endParaRPr lang="en-US"/>
          </a:p>
        </p:txBody>
      </p:sp>
      <p:sp>
        <p:nvSpPr>
          <p:cNvPr id="2" name="Title 1"/>
          <p:cNvSpPr>
            <a:spLocks noGrp="1"/>
          </p:cNvSpPr>
          <p:nvPr>
            <p:ph type="ctrTitle"/>
          </p:nvPr>
        </p:nvSpPr>
        <p:spPr>
          <a:xfrm>
            <a:off x="1600200" y="2492375"/>
            <a:ext cx="6762749" cy="1470025"/>
          </a:xfrm>
        </p:spPr>
        <p:txBody>
          <a:bodyPr/>
          <a:lstStyle>
            <a:lvl1pPr algn="r">
              <a:defRPr sz="4400"/>
            </a:lvl1pPr>
          </a:lstStyle>
          <a:p>
            <a:r>
              <a:rPr lang="en-US" smtClean="0"/>
              <a:t>Click to edit Master title style</a:t>
            </a:r>
            <a:endParaRPr/>
          </a:p>
        </p:txBody>
      </p:sp>
      <p:sp>
        <p:nvSpPr>
          <p:cNvPr id="3" name="Subtitle 2"/>
          <p:cNvSpPr>
            <a:spLocks noGrp="1"/>
          </p:cNvSpPr>
          <p:nvPr>
            <p:ph type="subTitle" idx="1"/>
          </p:nvPr>
        </p:nvSpPr>
        <p:spPr>
          <a:xfrm>
            <a:off x="1600201" y="3966882"/>
            <a:ext cx="6762749" cy="1752600"/>
          </a:xfrm>
        </p:spPr>
        <p:txBody>
          <a:bodyPr>
            <a:normAutofit/>
          </a:bodyPr>
          <a:lstStyle>
            <a:lvl1pPr marL="0" indent="0" algn="r">
              <a:spcBef>
                <a:spcPts val="6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196F663E-5ED1-47B2-8DFB-BADDA486BF96}" type="datetimeFigureOut">
              <a:rPr lang="en-US" smtClean="0"/>
              <a:pPr/>
              <a:t>1/5/2016</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Date Placeholder 1"/>
          <p:cNvSpPr>
            <a:spLocks noGrp="1"/>
          </p:cNvSpPr>
          <p:nvPr>
            <p:ph type="dt" sz="half" idx="10"/>
          </p:nvPr>
        </p:nvSpPr>
        <p:spPr/>
        <p:txBody>
          <a:bodyPr/>
          <a:lstStyle/>
          <a:p>
            <a:fld id="{2302D936-1FD7-404B-9DB6-ED02548447EB}" type="datetimeFigureOut">
              <a:rPr lang="en-US" smtClean="0"/>
              <a:pPr/>
              <a:t>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5DCFEE-0263-6443-81DA-3A4FFFAB40C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4" y="590550"/>
            <a:ext cx="365760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693023" y="739588"/>
            <a:ext cx="3657600" cy="5308787"/>
          </a:xfrm>
        </p:spPr>
        <p:txBody>
          <a:bodyPr>
            <a:normAutofit/>
          </a:bodyPr>
          <a:lstStyle>
            <a:lvl1pPr>
              <a:defRPr sz="20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79464" y="1816100"/>
            <a:ext cx="3657600" cy="38227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02D936-1FD7-404B-9DB6-ED02548447EB}" type="datetimeFigureOut">
              <a:rPr lang="en-US" smtClean="0"/>
              <a:pPr/>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A4845-A08A-4DF4-8D99-E2E7B6D41C67}"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a:stretch>
            <a:fillRect/>
          </a:stretch>
        </p:blipFill>
        <p:spPr>
          <a:xfrm>
            <a:off x="448977" y="187452"/>
            <a:ext cx="8536656" cy="6483096"/>
          </a:xfrm>
          <a:prstGeom prst="rect">
            <a:avLst/>
          </a:prstGeom>
        </p:spPr>
      </p:pic>
      <p:sp>
        <p:nvSpPr>
          <p:cNvPr id="2" name="Title 1"/>
          <p:cNvSpPr>
            <a:spLocks noGrp="1"/>
          </p:cNvSpPr>
          <p:nvPr>
            <p:ph type="title"/>
          </p:nvPr>
        </p:nvSpPr>
        <p:spPr>
          <a:xfrm>
            <a:off x="3886200" y="533400"/>
            <a:ext cx="4476750" cy="1252538"/>
          </a:xfrm>
        </p:spPr>
        <p:txBody>
          <a:bodyPr anchor="b"/>
          <a:lstStyle>
            <a:lvl1pPr algn="l">
              <a:defRPr sz="3600" b="0"/>
            </a:lvl1pPr>
          </a:lstStyle>
          <a:p>
            <a:r>
              <a:rPr lang="en-US" smtClean="0"/>
              <a:t>Click to edit Master title style</a:t>
            </a:r>
            <a:endParaRPr/>
          </a:p>
        </p:txBody>
      </p:sp>
      <p:sp>
        <p:nvSpPr>
          <p:cNvPr id="4" name="Text Placeholder 3"/>
          <p:cNvSpPr>
            <a:spLocks noGrp="1"/>
          </p:cNvSpPr>
          <p:nvPr>
            <p:ph type="body" sz="half" idx="2"/>
          </p:nvPr>
        </p:nvSpPr>
        <p:spPr>
          <a:xfrm>
            <a:off x="3886124" y="1828800"/>
            <a:ext cx="4474539" cy="38100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6124" y="6288741"/>
            <a:ext cx="1887537" cy="365125"/>
          </a:xfrm>
        </p:spPr>
        <p:txBody>
          <a:bodyPr/>
          <a:lstStyle/>
          <a:p>
            <a:fld id="{2302D936-1FD7-404B-9DB6-ED02548447EB}" type="datetimeFigureOut">
              <a:rPr lang="en-US" smtClean="0"/>
              <a:pPr/>
              <a:t>1/5/2016</a:t>
            </a:fld>
            <a:endParaRPr lang="en-US"/>
          </a:p>
        </p:txBody>
      </p:sp>
      <p:sp>
        <p:nvSpPr>
          <p:cNvPr id="6" name="Footer Placeholder 5"/>
          <p:cNvSpPr>
            <a:spLocks noGrp="1"/>
          </p:cNvSpPr>
          <p:nvPr>
            <p:ph type="ftr" sz="quarter" idx="11"/>
          </p:nvPr>
        </p:nvSpPr>
        <p:spPr>
          <a:xfrm>
            <a:off x="5867399" y="6288741"/>
            <a:ext cx="2675965" cy="365125"/>
          </a:xfrm>
        </p:spPr>
        <p:txBody>
          <a:bodyPr/>
          <a:lstStyle/>
          <a:p>
            <a:endParaRPr lang="en-US"/>
          </a:p>
        </p:txBody>
      </p:sp>
      <p:sp>
        <p:nvSpPr>
          <p:cNvPr id="7" name="Slide Number Placeholder 6"/>
          <p:cNvSpPr>
            <a:spLocks noGrp="1"/>
          </p:cNvSpPr>
          <p:nvPr>
            <p:ph type="sldNum" sz="quarter" idx="12"/>
          </p:nvPr>
        </p:nvSpPr>
        <p:spPr/>
        <p:txBody>
          <a:bodyPr/>
          <a:lstStyle/>
          <a:p>
            <a:fld id="{3B5DCFEE-0263-6443-81DA-3A4FFFAB40CD}" type="slidenum">
              <a:rPr lang="en-US" smtClean="0"/>
              <a:pPr/>
              <a:t>‹#›</a:t>
            </a:fld>
            <a:endParaRPr lang="en-US"/>
          </a:p>
        </p:txBody>
      </p:sp>
      <p:sp>
        <p:nvSpPr>
          <p:cNvPr id="3" name="Picture Placeholder 2"/>
          <p:cNvSpPr>
            <a:spLocks noGrp="1"/>
          </p:cNvSpPr>
          <p:nvPr>
            <p:ph type="pic" idx="1"/>
          </p:nvPr>
        </p:nvSpPr>
        <p:spPr>
          <a:xfrm flipH="1">
            <a:off x="188253" y="179292"/>
            <a:ext cx="3281087" cy="6483096"/>
          </a:xfrm>
          <a:prstGeom prst="round1Rect">
            <a:avLst>
              <a:gd name="adj" fmla="val 17325"/>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4710953" y="533400"/>
            <a:ext cx="3657600" cy="1252538"/>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596153" y="1600199"/>
            <a:ext cx="3657600" cy="3657601"/>
          </a:xfrm>
          <a:prstGeom prst="ellipse">
            <a:avLst/>
          </a:prstGeom>
          <a:blipFill dpi="0" rotWithShape="0">
            <a:blip r:embed="rId3" cstate="print"/>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710412" y="1828800"/>
            <a:ext cx="3657600" cy="38100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2302D936-1FD7-404B-9DB6-ED02548447EB}" type="datetimeFigureOut">
              <a:rPr lang="en-US" smtClean="0"/>
              <a:pPr/>
              <a:t>1/5/2016</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p:txBody>
          <a:bodyPr/>
          <a:lstStyle/>
          <a:p>
            <a:fld id="{3B5DCFEE-0263-6443-81DA-3A4FFFAB40CD}"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808038" y="3778624"/>
            <a:ext cx="7560515" cy="1102658"/>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871584" y="762000"/>
            <a:ext cx="7427726" cy="2989730"/>
          </a:xfrm>
          <a:prstGeom prst="roundRect">
            <a:avLst>
              <a:gd name="adj" fmla="val 7476"/>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808034" y="4827493"/>
            <a:ext cx="7559977" cy="1220881"/>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2302D936-1FD7-404B-9DB6-ED02548447EB}" type="datetimeFigureOut">
              <a:rPr lang="en-US" smtClean="0"/>
              <a:pPr/>
              <a:t>1/5/2016</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p:txBody>
          <a:bodyPr/>
          <a:lstStyle/>
          <a:p>
            <a:fld id="{3B5DCFEE-0263-6443-81DA-3A4FFFAB40CD}"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302D936-1FD7-404B-9DB6-ED02548447EB}" type="datetimeFigureOut">
              <a:rPr lang="en-US" smtClean="0"/>
              <a:pPr/>
              <a:t>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DCFEE-0263-6443-81DA-3A4FFFAB40CD}"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Vertical Title 1"/>
          <p:cNvSpPr>
            <a:spLocks noGrp="1"/>
          </p:cNvSpPr>
          <p:nvPr>
            <p:ph type="title" orient="vert"/>
          </p:nvPr>
        </p:nvSpPr>
        <p:spPr>
          <a:xfrm>
            <a:off x="7328646" y="779463"/>
            <a:ext cx="1358153" cy="526891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79462" y="779464"/>
            <a:ext cx="6170613" cy="526891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302D936-1FD7-404B-9DB6-ED02548447EB}" type="datetimeFigureOut">
              <a:rPr lang="en-US" smtClean="0"/>
              <a:pPr/>
              <a:t>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DCFEE-0263-6443-81DA-3A4FFFAB40C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302D936-1FD7-404B-9DB6-ED02548447EB}" type="datetimeFigureOut">
              <a:rPr lang="en-US" smtClean="0"/>
              <a:pPr/>
              <a:t>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5DCFEE-0263-6443-81DA-3A4FFFAB40C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3" y="2591360"/>
            <a:ext cx="7583487" cy="1362075"/>
          </a:xfrm>
        </p:spPr>
        <p:txBody>
          <a:bodyPr anchor="b" anchorCtr="0">
            <a:noAutofit/>
          </a:bodyPr>
          <a:lstStyle>
            <a:lvl1pPr algn="l">
              <a:defRPr sz="4400" b="1"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779463" y="3950354"/>
            <a:ext cx="7583487" cy="1500187"/>
          </a:xfrm>
        </p:spPr>
        <p:txBody>
          <a:bodyPr anchor="t" anchorCtr="0"/>
          <a:lstStyle>
            <a:lvl1pPr marL="0" indent="0" algn="l">
              <a:spcBef>
                <a:spcPts val="600"/>
              </a:spcBef>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AAB499-F5DE-4BE5-BB26-90CC428051F7}" type="datetime1">
              <a:rPr lang="en-US" smtClean="0"/>
              <a:pPr/>
              <a:t>1/5/2016</a:t>
            </a:fld>
            <a:endParaRPr lang="en-US"/>
          </a:p>
        </p:txBody>
      </p:sp>
      <p:sp>
        <p:nvSpPr>
          <p:cNvPr id="5" name="Footer Placeholder 4"/>
          <p:cNvSpPr>
            <a:spLocks noGrp="1"/>
          </p:cNvSpPr>
          <p:nvPr>
            <p:ph type="ftr" sz="quarter" idx="11"/>
          </p:nvPr>
        </p:nvSpPr>
        <p:spPr/>
        <p:txBody>
          <a:bodyPr/>
          <a:lstStyle/>
          <a:p>
            <a:r>
              <a:rPr lang="en-US" smtClean="0"/>
              <a:t>Sample footer text</a:t>
            </a:r>
            <a:endParaRPr lang="en-US"/>
          </a:p>
        </p:txBody>
      </p:sp>
      <p:sp>
        <p:nvSpPr>
          <p:cNvPr id="6" name="Slide Number Placeholder 5"/>
          <p:cNvSpPr>
            <a:spLocks noGrp="1"/>
          </p:cNvSpPr>
          <p:nvPr>
            <p:ph type="sldNum" sz="quarter" idx="12"/>
          </p:nvPr>
        </p:nvSpPr>
        <p:spPr/>
        <p:txBody>
          <a:bodyPr/>
          <a:lstStyle/>
          <a:p>
            <a:fld id="{EBF5CD18-686B-47A9-AFD5-66CE5FA52A6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88541"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302D936-1FD7-404B-9DB6-ED02548447EB}" type="datetimeFigureOut">
              <a:rPr lang="en-US" smtClean="0"/>
              <a:pPr/>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DCFEE-0263-6443-81DA-3A4FFFAB40C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a:xfrm>
            <a:off x="779463" y="381000"/>
            <a:ext cx="7583487" cy="1044388"/>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3"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3"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05350"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5350"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302D936-1FD7-404B-9DB6-ED02548447EB}" type="datetimeFigureOut">
              <a:rPr lang="en-US" smtClean="0"/>
              <a:pPr/>
              <a:t>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5DCFEE-0263-6443-81DA-3A4FFFAB40CD}" type="slidenum">
              <a:rPr lang="en-US" smtClean="0"/>
              <a:pPr/>
              <a:t>‹#›</a:t>
            </a:fld>
            <a:endParaRPr lang="en-US"/>
          </a:p>
        </p:txBody>
      </p:sp>
      <p:cxnSp>
        <p:nvCxnSpPr>
          <p:cNvPr id="12" name="Straight Connector 11"/>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828801"/>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302D936-1FD7-404B-9DB6-ED02548447EB}" type="datetimeFigureOut">
              <a:rPr lang="en-US" smtClean="0"/>
              <a:pPr/>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DCFEE-0263-6443-81DA-3A4FFFAB40CD}" type="slidenum">
              <a:rPr lang="en-US" smtClean="0"/>
              <a:pPr/>
              <a:t>‹#›</a:t>
            </a:fld>
            <a:endParaRPr lang="en-US"/>
          </a:p>
        </p:txBody>
      </p:sp>
      <p:sp>
        <p:nvSpPr>
          <p:cNvPr id="10" name="Content Placeholder 2"/>
          <p:cNvSpPr>
            <a:spLocks noGrp="1"/>
          </p:cNvSpPr>
          <p:nvPr>
            <p:ph sz="half" idx="13"/>
          </p:nvPr>
        </p:nvSpPr>
        <p:spPr>
          <a:xfrm>
            <a:off x="779462" y="3991816"/>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302D936-1FD7-404B-9DB6-ED02548447EB}" type="datetimeFigureOut">
              <a:rPr lang="en-US" smtClean="0"/>
              <a:pPr/>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DCFEE-0263-6443-81DA-3A4FFFAB40CD}" type="slidenum">
              <a:rPr lang="en-US" smtClean="0"/>
              <a:pPr/>
              <a:t>‹#›</a:t>
            </a:fld>
            <a:endParaRPr lang="en-US"/>
          </a:p>
        </p:txBody>
      </p:sp>
      <p:sp>
        <p:nvSpPr>
          <p:cNvPr id="10"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4"/>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302D936-1FD7-404B-9DB6-ED02548447EB}" type="datetimeFigureOut">
              <a:rPr lang="en-US" smtClean="0"/>
              <a:pPr/>
              <a:t>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5DCFEE-0263-6443-81DA-3A4FFFAB40CD}" type="slidenum">
              <a:rPr lang="en-US" smtClean="0"/>
              <a:pPr/>
              <a:t>‹#›</a:t>
            </a:fld>
            <a:endParaRPr lang="en-US"/>
          </a:p>
        </p:txBody>
      </p:sp>
      <p:sp>
        <p:nvSpPr>
          <p:cNvPr id="12" name="Content Placeholder 2"/>
          <p:cNvSpPr>
            <a:spLocks noGrp="1"/>
          </p:cNvSpPr>
          <p:nvPr>
            <p:ph sz="half" idx="14"/>
          </p:nvPr>
        </p:nvSpPr>
        <p:spPr>
          <a:xfrm>
            <a:off x="77946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5"/>
          </p:nvPr>
        </p:nvSpPr>
        <p:spPr>
          <a:xfrm>
            <a:off x="77946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302D936-1FD7-404B-9DB6-ED02548447EB}" type="datetimeFigureOut">
              <a:rPr lang="en-US" smtClean="0"/>
              <a:pPr/>
              <a:t>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5DCFEE-0263-6443-81DA-3A4FFFAB40C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8" name="Round Diagonal Corner Rectangle 7"/>
          <p:cNvSpPr/>
          <p:nvPr/>
        </p:nvSpPr>
        <p:spPr>
          <a:xfrm>
            <a:off x="189707" y="189707"/>
            <a:ext cx="8764587" cy="6478587"/>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779463" y="381000"/>
            <a:ext cx="7583487" cy="1044388"/>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779463" y="1828800"/>
            <a:ext cx="7583487" cy="420893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381000" y="6288741"/>
            <a:ext cx="1887537" cy="365125"/>
          </a:xfrm>
          <a:prstGeom prst="rect">
            <a:avLst/>
          </a:prstGeom>
        </p:spPr>
        <p:txBody>
          <a:bodyPr vert="horz" lIns="91440" tIns="45720" rIns="91440" bIns="45720" rtlCol="0" anchor="ctr"/>
          <a:lstStyle>
            <a:lvl1pPr algn="l">
              <a:defRPr sz="1200">
                <a:solidFill>
                  <a:schemeClr val="bg2"/>
                </a:solidFill>
              </a:defRPr>
            </a:lvl1pPr>
          </a:lstStyle>
          <a:p>
            <a:fld id="{2302D936-1FD7-404B-9DB6-ED02548447EB}" type="datetimeFigureOut">
              <a:rPr lang="en-US" smtClean="0"/>
              <a:pPr/>
              <a:t>1/5/2016</a:t>
            </a:fld>
            <a:endParaRPr lang="en-US"/>
          </a:p>
        </p:txBody>
      </p:sp>
      <p:sp>
        <p:nvSpPr>
          <p:cNvPr id="5" name="Footer Placeholder 4"/>
          <p:cNvSpPr>
            <a:spLocks noGrp="1"/>
          </p:cNvSpPr>
          <p:nvPr>
            <p:ph type="ftr" sz="quarter" idx="3"/>
          </p:nvPr>
        </p:nvSpPr>
        <p:spPr>
          <a:xfrm>
            <a:off x="3304615" y="6288741"/>
            <a:ext cx="5238750" cy="365125"/>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6" name="Slide Number Placeholder 5"/>
          <p:cNvSpPr>
            <a:spLocks noGrp="1"/>
          </p:cNvSpPr>
          <p:nvPr>
            <p:ph type="sldNum" sz="quarter" idx="4"/>
          </p:nvPr>
        </p:nvSpPr>
        <p:spPr>
          <a:xfrm>
            <a:off x="8404411" y="219635"/>
            <a:ext cx="493059" cy="365125"/>
          </a:xfrm>
          <a:prstGeom prst="rect">
            <a:avLst/>
          </a:prstGeom>
        </p:spPr>
        <p:txBody>
          <a:bodyPr vert="horz" lIns="91440" tIns="45720" rIns="91440" bIns="45720" rtlCol="0" anchor="ctr"/>
          <a:lstStyle>
            <a:lvl1pPr algn="r">
              <a:defRPr sz="1200">
                <a:solidFill>
                  <a:schemeClr val="tx2"/>
                </a:solidFill>
              </a:defRPr>
            </a:lvl1pPr>
          </a:lstStyle>
          <a:p>
            <a:fld id="{3B5DCFEE-0263-6443-81DA-3A4FFFAB40C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Lst>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d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df"/><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d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df"/><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df"/><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df"/><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df"/><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df"/><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df"/><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35.pdf"/><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37.pdf"/><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df"/><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1.pdf"/><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df"/><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45.pdf"/><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d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d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df"/><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d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Foundations of Modern Networking</a:t>
            </a:r>
            <a:endParaRPr lang="en-US" dirty="0"/>
          </a:p>
        </p:txBody>
      </p:sp>
      <p:sp>
        <p:nvSpPr>
          <p:cNvPr id="122" name="Text Placeholder 121"/>
          <p:cNvSpPr>
            <a:spLocks noGrp="1"/>
          </p:cNvSpPr>
          <p:nvPr>
            <p:ph type="body" idx="1"/>
          </p:nvPr>
        </p:nvSpPr>
        <p:spPr>
          <a:xfrm>
            <a:off x="779463" y="3950354"/>
            <a:ext cx="7583487" cy="2143274"/>
          </a:xfrm>
        </p:spPr>
        <p:txBody>
          <a:bodyPr>
            <a:normAutofit/>
          </a:bodyPr>
          <a:lstStyle/>
          <a:p>
            <a:r>
              <a:rPr lang="en-US" dirty="0" smtClean="0"/>
              <a:t>SDN, NFV, </a:t>
            </a:r>
            <a:r>
              <a:rPr lang="en-US" dirty="0" err="1" smtClean="0"/>
              <a:t>QoE</a:t>
            </a:r>
            <a:r>
              <a:rPr lang="en-US" dirty="0" smtClean="0"/>
              <a:t>, </a:t>
            </a:r>
            <a:r>
              <a:rPr lang="en-US" dirty="0" err="1" smtClean="0"/>
              <a:t>IoT</a:t>
            </a:r>
            <a:r>
              <a:rPr lang="en-US" dirty="0" smtClean="0"/>
              <a:t>, and Cloud</a:t>
            </a:r>
          </a:p>
          <a:p>
            <a:endParaRPr lang="en-US" dirty="0" smtClean="0"/>
          </a:p>
          <a:p>
            <a:endParaRPr lang="en-US" dirty="0" smtClean="0"/>
          </a:p>
          <a:p>
            <a:endParaRPr lang="en-US" dirty="0" smtClean="0"/>
          </a:p>
          <a:p>
            <a:r>
              <a:rPr lang="en-US" dirty="0" smtClean="0"/>
              <a:t>By:  William Stallings</a:t>
            </a:r>
            <a:endParaRPr lang="en-US" dirty="0"/>
          </a:p>
        </p:txBody>
      </p:sp>
      <p:sp>
        <p:nvSpPr>
          <p:cNvPr id="94" name="TextBox 93"/>
          <p:cNvSpPr txBox="1"/>
          <p:nvPr/>
        </p:nvSpPr>
        <p:spPr>
          <a:xfrm>
            <a:off x="2597225" y="4821845"/>
            <a:ext cx="184666" cy="369332"/>
          </a:xfrm>
          <a:prstGeom prst="rect">
            <a:avLst/>
          </a:prstGeom>
          <a:noFill/>
        </p:spPr>
        <p:txBody>
          <a:bodyPr wrap="none" rtlCol="0">
            <a:spAutoFit/>
          </a:bodyPr>
          <a:lstStyle/>
          <a:p>
            <a:endParaRPr lang="en-US" dirty="0"/>
          </a:p>
        </p:txBody>
      </p:sp>
      <p:sp>
        <p:nvSpPr>
          <p:cNvPr id="5" name="TextBox 4"/>
          <p:cNvSpPr txBox="1"/>
          <p:nvPr/>
        </p:nvSpPr>
        <p:spPr>
          <a:xfrm>
            <a:off x="8520545" y="6511636"/>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94364"/>
                </a:solidFill>
              </a:rPr>
              <a:t>Big Data</a:t>
            </a:r>
            <a:endParaRPr lang="en-US" dirty="0">
              <a:solidFill>
                <a:srgbClr val="094364"/>
              </a:solidFill>
            </a:endParaRPr>
          </a:p>
        </p:txBody>
      </p:sp>
      <p:sp>
        <p:nvSpPr>
          <p:cNvPr id="3" name="Content Placeholder 2"/>
          <p:cNvSpPr>
            <a:spLocks noGrp="1"/>
          </p:cNvSpPr>
          <p:nvPr>
            <p:ph idx="1"/>
          </p:nvPr>
        </p:nvSpPr>
        <p:spPr/>
        <p:txBody>
          <a:bodyPr>
            <a:normAutofit/>
          </a:bodyPr>
          <a:lstStyle/>
          <a:p>
            <a:r>
              <a:rPr lang="en-US" dirty="0" smtClean="0"/>
              <a:t>Refers to everything that enables an organization to create, manipulate, and manage very large data sets and the facilities in which these are stored</a:t>
            </a:r>
          </a:p>
          <a:p>
            <a:r>
              <a:rPr lang="en-US" dirty="0" smtClean="0"/>
              <a:t>Infrastructure</a:t>
            </a:r>
          </a:p>
          <a:p>
            <a:pPr lvl="1"/>
            <a:r>
              <a:rPr lang="en-US" dirty="0" smtClean="0"/>
              <a:t>Rational database management systems (RDBMS)</a:t>
            </a:r>
          </a:p>
          <a:p>
            <a:pPr lvl="1"/>
            <a:r>
              <a:rPr lang="en-US" dirty="0" smtClean="0"/>
              <a:t>Network-attached storage (NAS)</a:t>
            </a:r>
          </a:p>
          <a:p>
            <a:pPr lvl="1"/>
            <a:r>
              <a:rPr lang="en-US" dirty="0" smtClean="0"/>
              <a:t>Storage area networks (</a:t>
            </a:r>
            <a:r>
              <a:rPr lang="en-US" dirty="0" err="1" smtClean="0"/>
              <a:t>SANs</a:t>
            </a:r>
            <a:r>
              <a:rPr lang="en-US" dirty="0" smtClean="0"/>
              <a:t>)</a:t>
            </a:r>
          </a:p>
          <a:p>
            <a:pPr lvl="1"/>
            <a:r>
              <a:rPr lang="en-US" dirty="0" smtClean="0"/>
              <a:t>Data warehouses (</a:t>
            </a:r>
            <a:r>
              <a:rPr lang="en-US" dirty="0" err="1" smtClean="0"/>
              <a:t>DWs</a:t>
            </a:r>
            <a:r>
              <a:rPr lang="en-US" dirty="0" smtClean="0"/>
              <a:t>)</a:t>
            </a:r>
          </a:p>
          <a:p>
            <a:pPr lvl="1"/>
            <a:r>
              <a:rPr lang="en-US" dirty="0" smtClean="0"/>
              <a:t>Business intelligence (BI) analytics</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0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922318" y="0"/>
            <a:ext cx="5299364" cy="6858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3" name="Content Placeholder 2"/>
          <p:cNvSpPr>
            <a:spLocks noGrp="1"/>
          </p:cNvSpPr>
          <p:nvPr>
            <p:ph idx="1"/>
          </p:nvPr>
        </p:nvSpPr>
        <p:spPr>
          <a:xfrm>
            <a:off x="779463" y="1828799"/>
            <a:ext cx="7583487" cy="899115"/>
          </a:xfrm>
        </p:spPr>
        <p:txBody>
          <a:bodyPr>
            <a:normAutofit/>
          </a:bodyPr>
          <a:lstStyle/>
          <a:p>
            <a:r>
              <a:rPr lang="en-US" dirty="0" smtClean="0"/>
              <a:t>The impact of big data on an enterprise’s networking infrastructure is driven by the so-called three V’s:</a:t>
            </a:r>
          </a:p>
        </p:txBody>
      </p:sp>
      <p:graphicFrame>
        <p:nvGraphicFramePr>
          <p:cNvPr id="4" name="Diagram 3"/>
          <p:cNvGraphicFramePr/>
          <p:nvPr/>
        </p:nvGraphicFramePr>
        <p:xfrm>
          <a:off x="1144309" y="2727914"/>
          <a:ext cx="6503020" cy="3301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477" y="-141194"/>
            <a:ext cx="8484948" cy="1044388"/>
          </a:xfrm>
        </p:spPr>
        <p:txBody>
          <a:bodyPr/>
          <a:lstStyle/>
          <a:p>
            <a:r>
              <a:rPr lang="en-US" dirty="0" smtClean="0">
                <a:solidFill>
                  <a:schemeClr val="tx2"/>
                </a:solidFill>
              </a:rPr>
              <a:t>Areas of Concern:</a:t>
            </a:r>
            <a:endParaRPr lang="en-US" dirty="0">
              <a:solidFill>
                <a:schemeClr val="tx2"/>
              </a:solidFill>
            </a:endParaRPr>
          </a:p>
        </p:txBody>
      </p:sp>
      <p:graphicFrame>
        <p:nvGraphicFramePr>
          <p:cNvPr id="4" name="Content Placeholder 3"/>
          <p:cNvGraphicFramePr>
            <a:graphicFrameLocks noGrp="1"/>
          </p:cNvGraphicFramePr>
          <p:nvPr>
            <p:ph idx="1"/>
          </p:nvPr>
        </p:nvGraphicFramePr>
        <p:xfrm>
          <a:off x="245478" y="1077857"/>
          <a:ext cx="8694204" cy="5442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5" name="Picture 4" descr="f0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8182" b="4545"/>
              <a:stretch>
                <a:fillRect/>
              </a:stretch>
            </p:blipFill>
          </mc:Choice>
          <mc:Fallback>
            <p:blipFill>
              <a:blip r:embed="rId4"/>
              <a:srcRect t="8182" b="4545"/>
              <a:stretch>
                <a:fillRect/>
              </a:stretch>
            </p:blipFill>
          </mc:Fallback>
        </mc:AlternateContent>
        <p:spPr>
          <a:xfrm>
            <a:off x="1408545" y="-19190"/>
            <a:ext cx="6089193" cy="687719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Cloud Computing</a:t>
            </a:r>
            <a:endParaRPr lang="en-US" dirty="0"/>
          </a:p>
        </p:txBody>
      </p:sp>
      <p:sp>
        <p:nvSpPr>
          <p:cNvPr id="10" name="Content Placeholder 9"/>
          <p:cNvSpPr>
            <a:spLocks noGrp="1"/>
          </p:cNvSpPr>
          <p:nvPr>
            <p:ph idx="1"/>
          </p:nvPr>
        </p:nvSpPr>
        <p:spPr/>
        <p:txBody>
          <a:bodyPr>
            <a:normAutofit fontScale="92500" lnSpcReduction="20000"/>
          </a:bodyPr>
          <a:lstStyle/>
          <a:p>
            <a:r>
              <a:rPr lang="en-US" dirty="0" err="1" smtClean="0"/>
              <a:t>Intracloud</a:t>
            </a:r>
            <a:r>
              <a:rPr lang="en-US" dirty="0" smtClean="0"/>
              <a:t>, </a:t>
            </a:r>
            <a:r>
              <a:rPr lang="en-US" dirty="0" err="1" smtClean="0"/>
              <a:t>intercloud</a:t>
            </a:r>
            <a:r>
              <a:rPr lang="en-US" dirty="0" smtClean="0"/>
              <a:t>, core, together with the OSS components, are the foundation of cloud services composition and delivery</a:t>
            </a:r>
          </a:p>
          <a:p>
            <a:r>
              <a:rPr lang="en-US" dirty="0" smtClean="0"/>
              <a:t>Functional requirements for this network capability:</a:t>
            </a:r>
          </a:p>
          <a:p>
            <a:pPr lvl="1"/>
            <a:r>
              <a:rPr lang="en-US" dirty="0" smtClean="0"/>
              <a:t>Scalability</a:t>
            </a:r>
          </a:p>
          <a:p>
            <a:pPr lvl="2"/>
            <a:r>
              <a:rPr lang="en-US" dirty="0" smtClean="0"/>
              <a:t>Networks must be able to scale easily to meet the demands of moving from current cloud infrastructures of hundreds or a few thousand servers to networks of tens or even hundreds of thousands of servers</a:t>
            </a:r>
          </a:p>
          <a:p>
            <a:pPr lvl="1"/>
            <a:r>
              <a:rPr lang="en-US" dirty="0" smtClean="0"/>
              <a:t>Performance</a:t>
            </a:r>
          </a:p>
          <a:p>
            <a:pPr lvl="2"/>
            <a:r>
              <a:rPr lang="en-US" dirty="0" smtClean="0"/>
              <a:t>Traffic in both big data installations and cloud provider networks is unpredictable and quite variable</a:t>
            </a:r>
          </a:p>
          <a:p>
            <a:pPr lvl="1"/>
            <a:r>
              <a:rPr lang="en-US" dirty="0" smtClean="0"/>
              <a:t>Agility and flexibility</a:t>
            </a:r>
          </a:p>
          <a:p>
            <a:pPr lvl="2"/>
            <a:r>
              <a:rPr lang="en-US" dirty="0" smtClean="0"/>
              <a:t>The cloud-based data center needs to be able to respond and manage the highly dynamic nature of cloud resource utilization</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0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5455" b="19091"/>
              <a:stretch>
                <a:fillRect/>
              </a:stretch>
            </p:blipFill>
          </mc:Choice>
          <mc:Fallback>
            <p:blipFill>
              <a:blip r:embed="rId4"/>
              <a:srcRect t="25455" b="19091"/>
              <a:stretch>
                <a:fillRect/>
              </a:stretch>
            </p:blipFill>
          </mc:Fallback>
        </mc:AlternateContent>
        <p:spPr>
          <a:xfrm>
            <a:off x="0" y="105356"/>
            <a:ext cx="9409545" cy="675264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0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4545" b="20000"/>
              <a:stretch>
                <a:fillRect/>
              </a:stretch>
            </p:blipFill>
          </mc:Choice>
          <mc:Fallback>
            <p:blipFill>
              <a:blip r:embed="rId4"/>
              <a:srcRect t="24545" b="20000"/>
              <a:stretch>
                <a:fillRect/>
              </a:stretch>
            </p:blipFill>
          </mc:Fallback>
        </mc:AlternateContent>
        <p:spPr>
          <a:xfrm>
            <a:off x="-138545" y="0"/>
            <a:ext cx="9728999" cy="6981979"/>
          </a:xfrm>
          <a:prstGeom prst="rect">
            <a:avLst/>
          </a:prstGeom>
          <a:solidFill>
            <a:schemeClr val="bg2"/>
          </a:solid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9276" y="181422"/>
            <a:ext cx="7583487" cy="1044388"/>
          </a:xfrm>
        </p:spPr>
        <p:txBody>
          <a:bodyPr/>
          <a:lstStyle/>
          <a:p>
            <a:r>
              <a:rPr lang="en-US" dirty="0" smtClean="0"/>
              <a:t>Quality of Service (</a:t>
            </a:r>
            <a:r>
              <a:rPr lang="en-US" dirty="0" err="1" smtClean="0"/>
              <a:t>QoS</a:t>
            </a:r>
            <a:r>
              <a:rPr lang="en-US" dirty="0" smtClean="0"/>
              <a:t>)</a:t>
            </a:r>
            <a:endParaRPr lang="en-US" dirty="0"/>
          </a:p>
        </p:txBody>
      </p:sp>
      <p:sp>
        <p:nvSpPr>
          <p:cNvPr id="5" name="Content Placeholder 4"/>
          <p:cNvSpPr>
            <a:spLocks noGrp="1"/>
          </p:cNvSpPr>
          <p:nvPr>
            <p:ph idx="1"/>
          </p:nvPr>
        </p:nvSpPr>
        <p:spPr>
          <a:xfrm>
            <a:off x="779463" y="1536748"/>
            <a:ext cx="7583487" cy="1394169"/>
          </a:xfrm>
        </p:spPr>
        <p:txBody>
          <a:bodyPr>
            <a:normAutofit fontScale="92500" lnSpcReduction="20000"/>
          </a:bodyPr>
          <a:lstStyle/>
          <a:p>
            <a:r>
              <a:rPr lang="en-US" dirty="0" smtClean="0"/>
              <a:t>The measurable end-to-end performance properties of a network service, which can be guaranteed in advance by a service level agreement (SLA) between a user and a service provider, so as to satisfy specific customer application requirements</a:t>
            </a:r>
          </a:p>
        </p:txBody>
      </p:sp>
      <p:graphicFrame>
        <p:nvGraphicFramePr>
          <p:cNvPr id="6" name="Diagram 5"/>
          <p:cNvGraphicFramePr/>
          <p:nvPr/>
        </p:nvGraphicFramePr>
        <p:xfrm>
          <a:off x="1133261" y="3112356"/>
          <a:ext cx="6096000" cy="3212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Quality of Experience (</a:t>
            </a:r>
            <a:r>
              <a:rPr lang="en-US" dirty="0" err="1" smtClean="0"/>
              <a:t>QoE</a:t>
            </a:r>
            <a:r>
              <a:rPr lang="en-US" dirty="0" smtClean="0"/>
              <a:t>)</a:t>
            </a:r>
            <a:endParaRPr lang="en-US" dirty="0"/>
          </a:p>
        </p:txBody>
      </p:sp>
      <p:sp>
        <p:nvSpPr>
          <p:cNvPr id="5" name="Content Placeholder 4"/>
          <p:cNvSpPr>
            <a:spLocks noGrp="1"/>
          </p:cNvSpPr>
          <p:nvPr>
            <p:ph idx="1"/>
          </p:nvPr>
        </p:nvSpPr>
        <p:spPr>
          <a:xfrm>
            <a:off x="779463" y="1828800"/>
            <a:ext cx="7583487" cy="4435578"/>
          </a:xfrm>
        </p:spPr>
        <p:txBody>
          <a:bodyPr>
            <a:normAutofit fontScale="92500" lnSpcReduction="10000"/>
          </a:bodyPr>
          <a:lstStyle/>
          <a:p>
            <a:r>
              <a:rPr lang="en-US" dirty="0" smtClean="0"/>
              <a:t>A subjective measure of performance as reported by the user; relies on human opinion</a:t>
            </a:r>
          </a:p>
          <a:p>
            <a:r>
              <a:rPr lang="en-US" dirty="0" smtClean="0"/>
              <a:t>Is important particularly when dealing with multimedia applications and multimedia content delivery</a:t>
            </a:r>
          </a:p>
          <a:p>
            <a:r>
              <a:rPr lang="en-US" dirty="0" err="1" smtClean="0"/>
              <a:t>QoS</a:t>
            </a:r>
            <a:r>
              <a:rPr lang="en-US" dirty="0" smtClean="0"/>
              <a:t> processes by themselves are not sufficient in that they do not take into account the user’s perception of network performance and service quality</a:t>
            </a:r>
          </a:p>
          <a:p>
            <a:r>
              <a:rPr lang="en-US" dirty="0" smtClean="0"/>
              <a:t>Categories of factors and features that can be included in </a:t>
            </a:r>
            <a:r>
              <a:rPr lang="en-US" dirty="0" err="1" smtClean="0"/>
              <a:t>QoE</a:t>
            </a:r>
            <a:r>
              <a:rPr lang="en-US" dirty="0" smtClean="0"/>
              <a:t> are:</a:t>
            </a:r>
          </a:p>
          <a:p>
            <a:pPr lvl="1"/>
            <a:r>
              <a:rPr lang="en-US" dirty="0" smtClean="0"/>
              <a:t>Perceptual</a:t>
            </a:r>
          </a:p>
          <a:p>
            <a:pPr lvl="1"/>
            <a:r>
              <a:rPr lang="en-US" dirty="0" smtClean="0"/>
              <a:t>Psychological</a:t>
            </a:r>
          </a:p>
          <a:p>
            <a:pPr lvl="1"/>
            <a:r>
              <a:rPr lang="en-US" dirty="0" smtClean="0"/>
              <a:t>Interactive </a:t>
            </a:r>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Chapter 2</a:t>
            </a:r>
            <a:endParaRPr lang="en-US" dirty="0"/>
          </a:p>
        </p:txBody>
      </p:sp>
      <p:sp>
        <p:nvSpPr>
          <p:cNvPr id="10" name="Text Placeholder 9"/>
          <p:cNvSpPr>
            <a:spLocks noGrp="1"/>
          </p:cNvSpPr>
          <p:nvPr>
            <p:ph type="body" idx="1"/>
          </p:nvPr>
        </p:nvSpPr>
        <p:spPr/>
        <p:txBody>
          <a:bodyPr/>
          <a:lstStyle/>
          <a:p>
            <a:r>
              <a:rPr lang="en-US" dirty="0" smtClean="0"/>
              <a:t>Requirements and Technology</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9463" y="202765"/>
            <a:ext cx="7583487" cy="1044388"/>
          </a:xfrm>
        </p:spPr>
        <p:txBody>
          <a:bodyPr/>
          <a:lstStyle/>
          <a:p>
            <a:r>
              <a:rPr lang="en-US" dirty="0" smtClean="0"/>
              <a:t>Routing Characteristics</a:t>
            </a:r>
            <a:endParaRPr lang="en-US" dirty="0"/>
          </a:p>
        </p:txBody>
      </p:sp>
      <p:sp>
        <p:nvSpPr>
          <p:cNvPr id="5" name="Content Placeholder 4"/>
          <p:cNvSpPr>
            <a:spLocks noGrp="1"/>
          </p:cNvSpPr>
          <p:nvPr>
            <p:ph idx="1"/>
          </p:nvPr>
        </p:nvSpPr>
        <p:spPr>
          <a:xfrm>
            <a:off x="779463" y="1611450"/>
            <a:ext cx="7583487" cy="5026443"/>
          </a:xfrm>
        </p:spPr>
        <p:txBody>
          <a:bodyPr>
            <a:normAutofit fontScale="92500" lnSpcReduction="10000"/>
          </a:bodyPr>
          <a:lstStyle/>
          <a:p>
            <a:r>
              <a:rPr lang="en-US" dirty="0" smtClean="0"/>
              <a:t>The primary function of an internet is to accept packets from a source station and deliver them to a destination station</a:t>
            </a:r>
          </a:p>
          <a:p>
            <a:pPr lvl="1"/>
            <a:r>
              <a:rPr lang="en-US" dirty="0" smtClean="0"/>
              <a:t>To accomplish this, a path or route through the network must be determined</a:t>
            </a:r>
          </a:p>
          <a:p>
            <a:pPr lvl="1"/>
            <a:r>
              <a:rPr lang="en-US" dirty="0" smtClean="0"/>
              <a:t>Generally, more than one route is possible; therefore, a routing function must be performed</a:t>
            </a:r>
          </a:p>
          <a:p>
            <a:r>
              <a:rPr lang="en-US" dirty="0" smtClean="0"/>
              <a:t>Selection of a route is generally based on some performance criterion</a:t>
            </a:r>
          </a:p>
          <a:p>
            <a:pPr lvl="1"/>
            <a:r>
              <a:rPr lang="en-US" dirty="0" smtClean="0"/>
              <a:t>Simplest criterion is to choose the minimum-hop route (one that passes through the least number of nodes) through the network</a:t>
            </a:r>
          </a:p>
          <a:p>
            <a:pPr lvl="1"/>
            <a:r>
              <a:rPr lang="en-US" dirty="0" smtClean="0"/>
              <a:t>A generalization of the minimum-hop criterion is least-cost routing; in this case, a cost is associated with each link, and, for any pair of attached stations, the route through the network that accumulates the least cost is sought</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0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176" t="18182" r="5882" b="23636"/>
              <a:stretch>
                <a:fillRect/>
              </a:stretch>
            </p:blipFill>
          </mc:Choice>
          <mc:Fallback>
            <p:blipFill>
              <a:blip r:embed="rId4"/>
              <a:srcRect l="1176" t="18182" r="5882" b="23636"/>
              <a:stretch>
                <a:fillRect/>
              </a:stretch>
            </p:blipFill>
          </mc:Fallback>
        </mc:AlternateContent>
        <p:spPr>
          <a:xfrm>
            <a:off x="306998" y="0"/>
            <a:ext cx="8465292" cy="6858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308100" y="-101600"/>
            <a:ext cx="6369627" cy="6890102"/>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Routing Protocols</a:t>
            </a:r>
            <a:endParaRPr lang="en-US" dirty="0"/>
          </a:p>
        </p:txBody>
      </p:sp>
      <p:sp>
        <p:nvSpPr>
          <p:cNvPr id="5" name="Content Placeholder 4"/>
          <p:cNvSpPr>
            <a:spLocks noGrp="1"/>
          </p:cNvSpPr>
          <p:nvPr>
            <p:ph idx="1"/>
          </p:nvPr>
        </p:nvSpPr>
        <p:spPr/>
        <p:txBody>
          <a:bodyPr/>
          <a:lstStyle/>
          <a:p>
            <a:r>
              <a:rPr lang="en-US" dirty="0" smtClean="0"/>
              <a:t>Routers are responsible for receiving and forwarding packets through the interconnected set of networks</a:t>
            </a:r>
          </a:p>
          <a:p>
            <a:r>
              <a:rPr lang="en-US" dirty="0" smtClean="0"/>
              <a:t>Each router makes routing decisions based on knowledge of the topology and traffic/delay conditions of the internet</a:t>
            </a:r>
          </a:p>
          <a:p>
            <a:r>
              <a:rPr lang="en-US" dirty="0" smtClean="0"/>
              <a:t>A degree of dynamic cooperation is needed among the routers</a:t>
            </a:r>
          </a:p>
          <a:p>
            <a:r>
              <a:rPr lang="en-US" dirty="0" smtClean="0"/>
              <a:t>The router must avoid portions of the network that have failed and should avoid portions of the network that are congested </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238" y="149406"/>
            <a:ext cx="7583487" cy="1044388"/>
          </a:xfrm>
        </p:spPr>
        <p:txBody>
          <a:bodyPr/>
          <a:lstStyle/>
          <a:p>
            <a:r>
              <a:rPr lang="en-US" dirty="0" smtClean="0"/>
              <a:t>Routing Protocols</a:t>
            </a:r>
            <a:endParaRPr lang="en-US" dirty="0"/>
          </a:p>
        </p:txBody>
      </p:sp>
      <p:sp>
        <p:nvSpPr>
          <p:cNvPr id="5" name="Content Placeholder 4"/>
          <p:cNvSpPr>
            <a:spLocks noGrp="1"/>
          </p:cNvSpPr>
          <p:nvPr>
            <p:ph idx="1"/>
          </p:nvPr>
        </p:nvSpPr>
        <p:spPr>
          <a:xfrm>
            <a:off x="779463" y="1600778"/>
            <a:ext cx="7583487" cy="4909053"/>
          </a:xfrm>
        </p:spPr>
        <p:txBody>
          <a:bodyPr>
            <a:normAutofit lnSpcReduction="10000"/>
          </a:bodyPr>
          <a:lstStyle/>
          <a:p>
            <a:r>
              <a:rPr lang="en-US" dirty="0" smtClean="0"/>
              <a:t>There are essentially two categories of routing protocols which are based on the concept of an autonomous system (AS)</a:t>
            </a:r>
          </a:p>
          <a:p>
            <a:r>
              <a:rPr lang="en-US" dirty="0" smtClean="0"/>
              <a:t>An AS exhibits the following characteristics:</a:t>
            </a:r>
          </a:p>
          <a:p>
            <a:pPr lvl="1"/>
            <a:r>
              <a:rPr lang="en-US" dirty="0" smtClean="0"/>
              <a:t>An AS is a set of routers and networks managed by a single organization</a:t>
            </a:r>
          </a:p>
          <a:p>
            <a:pPr lvl="1"/>
            <a:r>
              <a:rPr lang="en-US" dirty="0" smtClean="0"/>
              <a:t>An AS consists of a group of routers exchanging information via a common routing protocol</a:t>
            </a:r>
          </a:p>
          <a:p>
            <a:pPr lvl="1"/>
            <a:r>
              <a:rPr lang="en-US" dirty="0" smtClean="0"/>
              <a:t>Except in times of failure, an AS is connected (in a graph-theoretic sense)</a:t>
            </a:r>
          </a:p>
          <a:p>
            <a:r>
              <a:rPr lang="en-US" dirty="0" smtClean="0"/>
              <a:t>An interior router protocol (IRP) is a shared routing protocol that passes routing information between routers within an AS</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0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8182" b="18182"/>
              <a:stretch>
                <a:fillRect/>
              </a:stretch>
            </p:blipFill>
          </mc:Choice>
          <mc:Fallback>
            <p:blipFill>
              <a:blip r:embed="rId4"/>
              <a:srcRect t="18182" b="18182"/>
              <a:stretch>
                <a:fillRect/>
              </a:stretch>
            </p:blipFill>
          </mc:Fallback>
        </mc:AlternateContent>
        <p:spPr>
          <a:xfrm>
            <a:off x="230909" y="-142623"/>
            <a:ext cx="8735701" cy="719418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1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0909" b="20000"/>
              <a:stretch>
                <a:fillRect/>
              </a:stretch>
            </p:blipFill>
          </mc:Choice>
          <mc:Fallback>
            <p:blipFill>
              <a:blip r:embed="rId4"/>
              <a:srcRect t="10909" b="20000"/>
              <a:stretch>
                <a:fillRect/>
              </a:stretch>
            </p:blipFill>
          </mc:Fallback>
        </mc:AlternateContent>
        <p:spPr>
          <a:xfrm>
            <a:off x="611799" y="-310002"/>
            <a:ext cx="8197382" cy="732963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1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0909" b="18182"/>
              <a:stretch>
                <a:fillRect/>
              </a:stretch>
            </p:blipFill>
          </mc:Choice>
          <mc:Fallback>
            <p:blipFill>
              <a:blip r:embed="rId4"/>
              <a:srcRect t="20909" b="18182"/>
              <a:stretch>
                <a:fillRect/>
              </a:stretch>
            </p:blipFill>
          </mc:Fallback>
        </mc:AlternateContent>
        <p:spPr>
          <a:xfrm>
            <a:off x="287885" y="1"/>
            <a:ext cx="8636751" cy="6807816"/>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1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4545" b="16364"/>
              <a:stretch>
                <a:fillRect/>
              </a:stretch>
            </p:blipFill>
          </mc:Choice>
          <mc:Fallback>
            <p:blipFill>
              <a:blip r:embed="rId4"/>
              <a:srcRect t="14545" b="16364"/>
              <a:stretch>
                <a:fillRect/>
              </a:stretch>
            </p:blipFill>
          </mc:Fallback>
        </mc:AlternateContent>
        <p:spPr>
          <a:xfrm>
            <a:off x="561717" y="0"/>
            <a:ext cx="7670193" cy="6858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1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b="6364"/>
              <a:stretch>
                <a:fillRect/>
              </a:stretch>
            </p:blipFill>
          </mc:Choice>
          <mc:Fallback>
            <p:blipFill>
              <a:blip r:embed="rId4"/>
              <a:srcRect b="6364"/>
              <a:stretch>
                <a:fillRect/>
              </a:stretch>
            </p:blipFill>
          </mc:Fallback>
        </mc:AlternateContent>
        <p:spPr>
          <a:xfrm>
            <a:off x="1512455" y="-342765"/>
            <a:ext cx="5992090" cy="726102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Types of Network and Internet Traffic</a:t>
            </a:r>
            <a:endParaRPr lang="en-US" dirty="0"/>
          </a:p>
        </p:txBody>
      </p:sp>
      <p:sp>
        <p:nvSpPr>
          <p:cNvPr id="7" name="Content Placeholder 6"/>
          <p:cNvSpPr>
            <a:spLocks noGrp="1"/>
          </p:cNvSpPr>
          <p:nvPr>
            <p:ph idx="1"/>
          </p:nvPr>
        </p:nvSpPr>
        <p:spPr>
          <a:xfrm>
            <a:off x="779463" y="2228850"/>
            <a:ext cx="7583487" cy="4208930"/>
          </a:xfrm>
        </p:spPr>
        <p:txBody>
          <a:bodyPr>
            <a:normAutofit/>
          </a:bodyPr>
          <a:lstStyle/>
          <a:p>
            <a:r>
              <a:rPr lang="en-US" dirty="0" smtClean="0"/>
              <a:t>Can adjust, over wide ranges, to changes in delay and throughput across an internet and still meet the needs of its applications</a:t>
            </a:r>
          </a:p>
          <a:p>
            <a:r>
              <a:rPr lang="en-US" dirty="0" smtClean="0"/>
              <a:t>Is the traditional type of traffic supported on TCP/IP based internets</a:t>
            </a:r>
          </a:p>
          <a:p>
            <a:r>
              <a:rPr lang="en-US" dirty="0" smtClean="0"/>
              <a:t>Is the type of traffic for which internets were designed</a:t>
            </a:r>
          </a:p>
          <a:p>
            <a:r>
              <a:rPr lang="en-US" dirty="0" smtClean="0"/>
              <a:t>Applications that generate such traffic typically use Transmission Control Protocol (TCP) or User Datagram Protocol (UDP) as a transport protocol</a:t>
            </a:r>
            <a:endParaRPr lang="en-US" dirty="0"/>
          </a:p>
        </p:txBody>
      </p:sp>
      <p:sp>
        <p:nvSpPr>
          <p:cNvPr id="13" name="Text Placeholder 12"/>
          <p:cNvSpPr>
            <a:spLocks noGrp="1"/>
          </p:cNvSpPr>
          <p:nvPr>
            <p:ph type="body" idx="4294967295"/>
          </p:nvPr>
        </p:nvSpPr>
        <p:spPr>
          <a:xfrm>
            <a:off x="0" y="1674623"/>
            <a:ext cx="3657600" cy="790575"/>
          </a:xfrm>
        </p:spPr>
        <p:txBody>
          <a:bodyPr/>
          <a:lstStyle/>
          <a:p>
            <a:r>
              <a:rPr lang="en-US" dirty="0" smtClean="0"/>
              <a:t>Elastic Traffic</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14.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30000" b="27273"/>
              <a:stretch>
                <a:fillRect/>
              </a:stretch>
            </p:blipFill>
          </mc:Choice>
          <mc:Fallback>
            <p:blipFill>
              <a:blip r:embed="rId4"/>
              <a:srcRect t="30000" b="27273"/>
              <a:stretch>
                <a:fillRect/>
              </a:stretch>
            </p:blipFill>
          </mc:Fallback>
        </mc:AlternateContent>
        <p:spPr>
          <a:xfrm>
            <a:off x="102961" y="1004454"/>
            <a:ext cx="9041039" cy="4999182"/>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Backpressure</a:t>
            </a:r>
            <a:endParaRPr lang="en-US" dirty="0"/>
          </a:p>
        </p:txBody>
      </p:sp>
      <p:sp>
        <p:nvSpPr>
          <p:cNvPr id="5" name="Content Placeholder 4"/>
          <p:cNvSpPr>
            <a:spLocks noGrp="1"/>
          </p:cNvSpPr>
          <p:nvPr>
            <p:ph idx="1"/>
          </p:nvPr>
        </p:nvSpPr>
        <p:spPr>
          <a:xfrm>
            <a:off x="779463" y="1828799"/>
            <a:ext cx="7583487" cy="4415367"/>
          </a:xfrm>
        </p:spPr>
        <p:txBody>
          <a:bodyPr>
            <a:normAutofit fontScale="92500" lnSpcReduction="20000"/>
          </a:bodyPr>
          <a:lstStyle/>
          <a:p>
            <a:r>
              <a:rPr lang="en-US" sz="2200" dirty="0" smtClean="0"/>
              <a:t>Can be exerted on the basis of links or logical connections</a:t>
            </a:r>
          </a:p>
          <a:p>
            <a:r>
              <a:rPr lang="en-US" dirty="0" smtClean="0"/>
              <a:t>Flow restriction propagates backward (against the flow of data traffic) to sources, which are restricted in the flow of new packets into the network</a:t>
            </a:r>
          </a:p>
          <a:p>
            <a:pPr lvl="1"/>
            <a:r>
              <a:rPr lang="en-US" dirty="0" smtClean="0"/>
              <a:t>Backpressure for all traffic on a particular link is automatically invoked by the flow control mechanisms of data link layer protocols</a:t>
            </a:r>
          </a:p>
          <a:p>
            <a:pPr lvl="1"/>
            <a:r>
              <a:rPr lang="en-US" dirty="0" smtClean="0"/>
              <a:t>Backpressure can also be selectively applied to logical connections so that the flow from one node to the next is only restricted or halted on some connections, generally the ones with the most traffic</a:t>
            </a:r>
          </a:p>
          <a:p>
            <a:pPr lvl="1"/>
            <a:r>
              <a:rPr lang="en-US" dirty="0" smtClean="0"/>
              <a:t>Used in Frame Relay and Asynchronous Transfer Mode (ATM) networks</a:t>
            </a:r>
          </a:p>
          <a:p>
            <a:pPr lvl="2"/>
            <a:r>
              <a:rPr lang="en-US" dirty="0" smtClean="0"/>
              <a:t>Use of these networks has declined considerably in favor of Ethernet carrier networks and IP-based Multiprotocol Label Switching (MPLS) networks</a:t>
            </a:r>
          </a:p>
          <a:p>
            <a:endParaRPr lang="en-US" sz="22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79463" y="0"/>
            <a:ext cx="7583487" cy="1044388"/>
          </a:xfrm>
        </p:spPr>
        <p:txBody>
          <a:bodyPr/>
          <a:lstStyle/>
          <a:p>
            <a:r>
              <a:rPr lang="en-US" dirty="0" smtClean="0"/>
              <a:t>Choke Packet</a:t>
            </a:r>
            <a:endParaRPr lang="en-US" dirty="0"/>
          </a:p>
        </p:txBody>
      </p:sp>
      <p:sp>
        <p:nvSpPr>
          <p:cNvPr id="9" name="Content Placeholder 8"/>
          <p:cNvSpPr>
            <a:spLocks noGrp="1"/>
          </p:cNvSpPr>
          <p:nvPr>
            <p:ph idx="1"/>
          </p:nvPr>
        </p:nvSpPr>
        <p:spPr>
          <a:xfrm>
            <a:off x="779463" y="1323311"/>
            <a:ext cx="7583487" cy="5154504"/>
          </a:xfrm>
        </p:spPr>
        <p:txBody>
          <a:bodyPr>
            <a:normAutofit fontScale="92500" lnSpcReduction="20000"/>
          </a:bodyPr>
          <a:lstStyle/>
          <a:p>
            <a:r>
              <a:rPr lang="en-US" dirty="0" smtClean="0"/>
              <a:t>A control packet generated at a congested node and transmitted back to a source node to restrict traffic flow</a:t>
            </a:r>
          </a:p>
          <a:p>
            <a:r>
              <a:rPr lang="en-US" dirty="0" smtClean="0"/>
              <a:t>Either a router or a destination end system may send this message to a source end system</a:t>
            </a:r>
          </a:p>
          <a:p>
            <a:r>
              <a:rPr lang="en-US" dirty="0" smtClean="0"/>
              <a:t>On receipt of a choke packet the source host should cut back the rate at which it is sending traffic to the specified destination until it no longer receives choke packets</a:t>
            </a:r>
          </a:p>
          <a:p>
            <a:r>
              <a:rPr lang="en-US" dirty="0" smtClean="0"/>
              <a:t>The choke packet can be used by a router or host that must discard IP </a:t>
            </a:r>
            <a:r>
              <a:rPr lang="en-US" dirty="0" err="1" smtClean="0"/>
              <a:t>datagrams</a:t>
            </a:r>
            <a:r>
              <a:rPr lang="en-US" dirty="0" smtClean="0"/>
              <a:t> because of a full buffer</a:t>
            </a:r>
          </a:p>
          <a:p>
            <a:pPr lvl="1"/>
            <a:r>
              <a:rPr lang="en-US" dirty="0" smtClean="0"/>
              <a:t>The router will issue a choke packet for every packet that it discards</a:t>
            </a:r>
          </a:p>
          <a:p>
            <a:pPr lvl="1"/>
            <a:r>
              <a:rPr lang="en-US" dirty="0" smtClean="0"/>
              <a:t>A system may anticipate congestion and issue choke packets when its buffers approach capacity</a:t>
            </a:r>
          </a:p>
          <a:p>
            <a:r>
              <a:rPr lang="en-US" dirty="0" smtClean="0"/>
              <a:t>Receipt of a choke packet does not imply delivery or </a:t>
            </a:r>
            <a:r>
              <a:rPr lang="en-US" dirty="0" err="1" smtClean="0"/>
              <a:t>nondelivery</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a:xfrm>
            <a:off x="779462" y="0"/>
            <a:ext cx="7583487" cy="1044388"/>
          </a:xfrm>
        </p:spPr>
        <p:txBody>
          <a:bodyPr/>
          <a:lstStyle/>
          <a:p>
            <a:r>
              <a:rPr lang="en-US" dirty="0" smtClean="0"/>
              <a:t>Implicit Congestion Signaling</a:t>
            </a:r>
            <a:endParaRPr lang="en-US" dirty="0"/>
          </a:p>
        </p:txBody>
      </p:sp>
      <p:sp>
        <p:nvSpPr>
          <p:cNvPr id="19" name="Content Placeholder 18"/>
          <p:cNvSpPr>
            <a:spLocks noGrp="1"/>
          </p:cNvSpPr>
          <p:nvPr>
            <p:ph sz="half" idx="1"/>
          </p:nvPr>
        </p:nvSpPr>
        <p:spPr>
          <a:xfrm>
            <a:off x="779462" y="1411251"/>
            <a:ext cx="7583488" cy="4778424"/>
          </a:xfrm>
        </p:spPr>
        <p:txBody>
          <a:bodyPr>
            <a:normAutofit lnSpcReduction="10000"/>
          </a:bodyPr>
          <a:lstStyle/>
          <a:p>
            <a:r>
              <a:rPr lang="en-US" dirty="0" smtClean="0"/>
              <a:t>When network congestion occurs, two things may happen:</a:t>
            </a:r>
          </a:p>
          <a:p>
            <a:pPr lvl="1"/>
            <a:r>
              <a:rPr lang="en-US" dirty="0" smtClean="0"/>
              <a:t>The transmission delay for an individual packet from source to destination increases, so that it is noticeably longer than the fixed propagation delay</a:t>
            </a:r>
          </a:p>
          <a:p>
            <a:pPr lvl="1"/>
            <a:r>
              <a:rPr lang="en-US" dirty="0" smtClean="0"/>
              <a:t>Packets are discarded</a:t>
            </a:r>
          </a:p>
          <a:p>
            <a:pPr marL="282575" lvl="1" indent="-282575">
              <a:spcBef>
                <a:spcPts val="2000"/>
              </a:spcBef>
            </a:pPr>
            <a:r>
              <a:rPr lang="en-US" sz="2000" dirty="0" smtClean="0"/>
              <a:t>If a source can detect increased delays and packet discards, it has implicit evidence of network congestion</a:t>
            </a:r>
          </a:p>
          <a:p>
            <a:pPr marL="282575" lvl="1" indent="-282575">
              <a:spcBef>
                <a:spcPts val="2000"/>
              </a:spcBef>
            </a:pPr>
            <a:r>
              <a:rPr lang="en-US" sz="2000" dirty="0" smtClean="0"/>
              <a:t>Congestion control on the basis of implicit signaling is the responsibility of end systems and does not require action on the part of network nodes</a:t>
            </a:r>
          </a:p>
          <a:p>
            <a:pPr marL="282575" lvl="1" indent="-282575">
              <a:spcBef>
                <a:spcPts val="2000"/>
              </a:spcBef>
            </a:pPr>
            <a:r>
              <a:rPr lang="en-US" sz="2000" dirty="0" smtClean="0"/>
              <a:t>Is an effective congestion control technique in connectionless, or datagram, networks, such as IP-based internets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6796" y="-220940"/>
            <a:ext cx="7583487" cy="1044388"/>
          </a:xfrm>
        </p:spPr>
        <p:txBody>
          <a:bodyPr/>
          <a:lstStyle/>
          <a:p>
            <a:r>
              <a:rPr lang="en-US" dirty="0" smtClean="0"/>
              <a:t>Explicit Congestion Signaling</a:t>
            </a:r>
            <a:endParaRPr lang="en-US" dirty="0"/>
          </a:p>
        </p:txBody>
      </p:sp>
      <p:sp>
        <p:nvSpPr>
          <p:cNvPr id="7" name="Content Placeholder 6"/>
          <p:cNvSpPr>
            <a:spLocks noGrp="1"/>
          </p:cNvSpPr>
          <p:nvPr>
            <p:ph idx="1"/>
          </p:nvPr>
        </p:nvSpPr>
        <p:spPr>
          <a:xfrm>
            <a:off x="362829" y="823448"/>
            <a:ext cx="7583487" cy="504491"/>
          </a:xfrm>
        </p:spPr>
        <p:txBody>
          <a:bodyPr>
            <a:normAutofit fontScale="70000" lnSpcReduction="20000"/>
          </a:bodyPr>
          <a:lstStyle/>
          <a:p>
            <a:r>
              <a:rPr lang="en-US" dirty="0" smtClean="0"/>
              <a:t>Explicit congestion signaling approaches can work in one of two directions:</a:t>
            </a:r>
          </a:p>
        </p:txBody>
      </p:sp>
      <p:graphicFrame>
        <p:nvGraphicFramePr>
          <p:cNvPr id="4" name="Diagram 3"/>
          <p:cNvGraphicFramePr/>
          <p:nvPr/>
        </p:nvGraphicFramePr>
        <p:xfrm>
          <a:off x="362829" y="1327939"/>
          <a:ext cx="8359033" cy="5161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917" y="167481"/>
            <a:ext cx="8646583" cy="518199"/>
          </a:xfrm>
        </p:spPr>
        <p:txBody>
          <a:bodyPr/>
          <a:lstStyle/>
          <a:p>
            <a:r>
              <a:rPr lang="en-US" sz="2600" dirty="0" smtClean="0">
                <a:solidFill>
                  <a:srgbClr val="094364"/>
                </a:solidFill>
              </a:rPr>
              <a:t>Categories of explicit congestion signaling approaches:</a:t>
            </a:r>
            <a:endParaRPr lang="en-US" sz="2600" dirty="0">
              <a:solidFill>
                <a:srgbClr val="094364"/>
              </a:solidFill>
            </a:endParaRPr>
          </a:p>
        </p:txBody>
      </p:sp>
      <p:graphicFrame>
        <p:nvGraphicFramePr>
          <p:cNvPr id="4" name="Content Placeholder 3"/>
          <p:cNvGraphicFramePr>
            <a:graphicFrameLocks noGrp="1"/>
          </p:cNvGraphicFramePr>
          <p:nvPr>
            <p:ph idx="1"/>
          </p:nvPr>
        </p:nvGraphicFramePr>
        <p:xfrm>
          <a:off x="179918" y="893232"/>
          <a:ext cx="8646582" cy="5636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15.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26364" b="17273"/>
              <a:stretch>
                <a:fillRect/>
              </a:stretch>
            </p:blipFill>
          </mc:Choice>
          <mc:Fallback>
            <p:blipFill>
              <a:blip r:embed="rId4"/>
              <a:srcRect t="26364" b="17273"/>
              <a:stretch>
                <a:fillRect/>
              </a:stretch>
            </p:blipFill>
          </mc:Fallback>
        </mc:AlternateContent>
        <p:spPr>
          <a:xfrm>
            <a:off x="-208275" y="-15481"/>
            <a:ext cx="9352275" cy="6821556"/>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mtClean="0">
                <a:solidFill>
                  <a:srgbClr val="094364"/>
                </a:solidFill>
              </a:rPr>
              <a:t>Software-Defined Networking (SDN)</a:t>
            </a:r>
            <a:endParaRPr lang="en-US" dirty="0">
              <a:solidFill>
                <a:srgbClr val="094364"/>
              </a:solidFill>
            </a:endParaRPr>
          </a:p>
        </p:txBody>
      </p:sp>
      <p:sp>
        <p:nvSpPr>
          <p:cNvPr id="6" name="Content Placeholder 5"/>
          <p:cNvSpPr>
            <a:spLocks noGrp="1"/>
          </p:cNvSpPr>
          <p:nvPr>
            <p:ph idx="1"/>
          </p:nvPr>
        </p:nvSpPr>
        <p:spPr/>
        <p:txBody>
          <a:bodyPr>
            <a:normAutofit lnSpcReduction="10000"/>
          </a:bodyPr>
          <a:lstStyle/>
          <a:p>
            <a:pPr marL="565150" lvl="2">
              <a:spcBef>
                <a:spcPts val="2000"/>
              </a:spcBef>
            </a:pPr>
            <a:r>
              <a:rPr lang="en-US" sz="2000" dirty="0" smtClean="0"/>
              <a:t>A driving factor for SDN is the increasingly widespread use of server virtualization</a:t>
            </a:r>
          </a:p>
          <a:p>
            <a:pPr marL="565150" lvl="2">
              <a:spcBef>
                <a:spcPts val="2000"/>
              </a:spcBef>
            </a:pPr>
            <a:r>
              <a:rPr lang="en-US" sz="2000" dirty="0" smtClean="0"/>
              <a:t>In essence, server virtualization masks server resources from server users, making it possible to partition a single machine into multiple, independent servers, conserving hardware resources</a:t>
            </a:r>
          </a:p>
          <a:p>
            <a:pPr marL="565150" lvl="2">
              <a:spcBef>
                <a:spcPts val="2000"/>
              </a:spcBef>
            </a:pPr>
            <a:r>
              <a:rPr lang="en-US" sz="2000" dirty="0" smtClean="0"/>
              <a:t>It also makes it possible to quickly migrate a server from one machine to another for load balancing or for dynamic switchover in the case of machine failure</a:t>
            </a:r>
          </a:p>
          <a:p>
            <a:pPr marL="565150" lvl="2">
              <a:spcBef>
                <a:spcPts val="2000"/>
              </a:spcBef>
            </a:pPr>
            <a:r>
              <a:rPr lang="en-US" sz="2000" dirty="0" smtClean="0"/>
              <a:t>Server virtualization has become a central element in dealing with big data applications and in implementing cloud computing infrastructures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f1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455" b="12727"/>
              <a:stretch>
                <a:fillRect/>
              </a:stretch>
            </p:blipFill>
          </mc:Choice>
          <mc:Fallback>
            <p:blipFill>
              <a:blip r:embed="rId4"/>
              <a:srcRect t="5455" b="12727"/>
              <a:stretch>
                <a:fillRect/>
              </a:stretch>
            </p:blipFill>
          </mc:Fallback>
        </mc:AlternateContent>
        <p:spPr>
          <a:xfrm>
            <a:off x="1316181" y="0"/>
            <a:ext cx="6465455" cy="6845667"/>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1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7273" b="17273"/>
              <a:stretch>
                <a:fillRect/>
              </a:stretch>
            </p:blipFill>
          </mc:Choice>
          <mc:Fallback>
            <p:blipFill>
              <a:blip r:embed="rId4"/>
              <a:srcRect t="7273" b="17273"/>
              <a:stretch>
                <a:fillRect/>
              </a:stretch>
            </p:blipFill>
          </mc:Fallback>
        </mc:AlternateContent>
        <p:spPr>
          <a:xfrm>
            <a:off x="854364" y="0"/>
            <a:ext cx="7164818" cy="699616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Types of Network and Internet Traffic</a:t>
            </a:r>
            <a:endParaRPr lang="en-US" dirty="0"/>
          </a:p>
        </p:txBody>
      </p:sp>
      <p:sp>
        <p:nvSpPr>
          <p:cNvPr id="7" name="Content Placeholder 6"/>
          <p:cNvSpPr>
            <a:spLocks noGrp="1"/>
          </p:cNvSpPr>
          <p:nvPr>
            <p:ph idx="1"/>
          </p:nvPr>
        </p:nvSpPr>
        <p:spPr>
          <a:xfrm>
            <a:off x="779463" y="2228850"/>
            <a:ext cx="7583487" cy="4208930"/>
          </a:xfrm>
        </p:spPr>
        <p:txBody>
          <a:bodyPr>
            <a:normAutofit fontScale="92500" lnSpcReduction="10000"/>
          </a:bodyPr>
          <a:lstStyle/>
          <a:p>
            <a:r>
              <a:rPr lang="en-US" dirty="0" smtClean="0"/>
              <a:t>Does not easily adapt, if at all, to changes in delay and throughput across an internet</a:t>
            </a:r>
          </a:p>
          <a:p>
            <a:r>
              <a:rPr lang="en-US" dirty="0" smtClean="0"/>
              <a:t>Examples of inelastic traffic include: multimedia transmission such as voice and video, and high-volume interactive traffic</a:t>
            </a:r>
          </a:p>
          <a:p>
            <a:r>
              <a:rPr lang="en-US" dirty="0" smtClean="0"/>
              <a:t>Requirements may include:</a:t>
            </a:r>
          </a:p>
          <a:p>
            <a:pPr lvl="1"/>
            <a:r>
              <a:rPr lang="en-US" dirty="0" smtClean="0"/>
              <a:t>Throughput</a:t>
            </a:r>
          </a:p>
          <a:p>
            <a:pPr lvl="2"/>
            <a:r>
              <a:rPr lang="en-US" dirty="0" smtClean="0"/>
              <a:t>A minimum throughput value may be required</a:t>
            </a:r>
          </a:p>
          <a:p>
            <a:pPr lvl="1"/>
            <a:r>
              <a:rPr lang="en-US" dirty="0" smtClean="0"/>
              <a:t>Delay</a:t>
            </a:r>
          </a:p>
          <a:p>
            <a:pPr lvl="2"/>
            <a:r>
              <a:rPr lang="en-US" dirty="0" smtClean="0"/>
              <a:t>Also called latency</a:t>
            </a:r>
          </a:p>
          <a:p>
            <a:pPr lvl="1"/>
            <a:r>
              <a:rPr lang="en-US" dirty="0" smtClean="0"/>
              <a:t>Delay jitter</a:t>
            </a:r>
          </a:p>
          <a:p>
            <a:pPr lvl="2"/>
            <a:r>
              <a:rPr lang="en-US" dirty="0" smtClean="0"/>
              <a:t>The magnitude of delay variation is a critical factor in real-time applications</a:t>
            </a:r>
          </a:p>
          <a:p>
            <a:pPr lvl="2"/>
            <a:endParaRPr lang="en-US" dirty="0"/>
          </a:p>
        </p:txBody>
      </p:sp>
      <p:sp>
        <p:nvSpPr>
          <p:cNvPr id="13" name="Text Placeholder 12"/>
          <p:cNvSpPr>
            <a:spLocks noGrp="1"/>
          </p:cNvSpPr>
          <p:nvPr>
            <p:ph type="body" idx="4294967295"/>
          </p:nvPr>
        </p:nvSpPr>
        <p:spPr>
          <a:xfrm>
            <a:off x="128075" y="1589248"/>
            <a:ext cx="3657600" cy="790575"/>
          </a:xfrm>
        </p:spPr>
        <p:txBody>
          <a:bodyPr/>
          <a:lstStyle/>
          <a:p>
            <a:r>
              <a:rPr lang="en-US" dirty="0" smtClean="0"/>
              <a:t>Inelastic Traffic</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1014267" y="3501822"/>
            <a:ext cx="7583487" cy="1044388"/>
          </a:xfrm>
        </p:spPr>
        <p:txBody>
          <a:bodyPr/>
          <a:lstStyle/>
          <a:p>
            <a:r>
              <a:rPr lang="en-US" dirty="0" smtClean="0"/>
              <a:t>End of </a:t>
            </a:r>
            <a:r>
              <a:rPr lang="en-US" smtClean="0"/>
              <a:t>Chapter 2</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400573" y="195180"/>
            <a:ext cx="6657864" cy="667176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090125" y="840759"/>
            <a:ext cx="11329577" cy="532182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Real-Time Traffic Characteristics</a:t>
            </a:r>
            <a:endParaRPr lang="en-US" dirty="0"/>
          </a:p>
        </p:txBody>
      </p:sp>
      <p:sp>
        <p:nvSpPr>
          <p:cNvPr id="5" name="Content Placeholder 4"/>
          <p:cNvSpPr>
            <a:spLocks noGrp="1"/>
          </p:cNvSpPr>
          <p:nvPr>
            <p:ph idx="1"/>
          </p:nvPr>
        </p:nvSpPr>
        <p:spPr/>
        <p:txBody>
          <a:bodyPr/>
          <a:lstStyle/>
          <a:p>
            <a:r>
              <a:rPr lang="en-US" dirty="0" smtClean="0"/>
              <a:t>An example of inelastic traffic</a:t>
            </a:r>
          </a:p>
          <a:p>
            <a:r>
              <a:rPr lang="en-US" dirty="0" smtClean="0"/>
              <a:t>Are concerned with timing issues as well as packet loss</a:t>
            </a:r>
          </a:p>
          <a:p>
            <a:r>
              <a:rPr lang="en-US" dirty="0" smtClean="0"/>
              <a:t>In most cases there is a requirement that data be delivered at a constant rate equal to the sending rate</a:t>
            </a:r>
          </a:p>
          <a:p>
            <a:r>
              <a:rPr lang="en-US" dirty="0" smtClean="0"/>
              <a:t>In other cases a deadline is associated with each block of data, such that the data are not usable after the deadline has expired</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6" name="Picture 5" descr="f0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455" b="10000"/>
              <a:stretch>
                <a:fillRect/>
              </a:stretch>
            </p:blipFill>
          </mc:Choice>
          <mc:Fallback>
            <p:blipFill>
              <a:blip r:embed="rId4"/>
              <a:srcRect t="5455" b="10000"/>
              <a:stretch>
                <a:fillRect/>
              </a:stretch>
            </p:blipFill>
          </mc:Fallback>
        </mc:AlternateContent>
        <p:spPr>
          <a:xfrm>
            <a:off x="1430326" y="0"/>
            <a:ext cx="6062674" cy="6858000"/>
          </a:xfrm>
          <a:prstGeom prst="rect">
            <a:avLst/>
          </a:prstGeom>
          <a:solidFill>
            <a:schemeClr val="bg2"/>
          </a:solidFill>
        </p:spPr>
      </p:pic>
      <p:sp>
        <p:nvSpPr>
          <p:cNvPr id="7" name="TextBox 6"/>
          <p:cNvSpPr txBox="1"/>
          <p:nvPr/>
        </p:nvSpPr>
        <p:spPr>
          <a:xfrm>
            <a:off x="8151091" y="3463636"/>
            <a:ext cx="184666"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5" name="Picture 4" descr="f0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2727" b="24545"/>
              <a:stretch>
                <a:fillRect/>
              </a:stretch>
            </p:blipFill>
          </mc:Choice>
          <mc:Fallback>
            <p:blipFill>
              <a:blip r:embed="rId4"/>
              <a:srcRect t="12727" b="24545"/>
              <a:stretch>
                <a:fillRect/>
              </a:stretch>
            </p:blipFill>
          </mc:Fallback>
        </mc:AlternateContent>
        <p:spPr>
          <a:xfrm>
            <a:off x="245258" y="1"/>
            <a:ext cx="8448301" cy="6858000"/>
          </a:xfrm>
          <a:prstGeom prst="rect">
            <a:avLst/>
          </a:prstGeom>
          <a:solidFill>
            <a:schemeClr val="bg2"/>
          </a:solid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Revolution">
  <a:themeElements>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Revolution.thmx</Template>
  <TotalTime>16038</TotalTime>
  <Words>12049</Words>
  <Application>Microsoft Office PowerPoint</Application>
  <PresentationFormat>On-screen Show (4:3)</PresentationFormat>
  <Paragraphs>1065</Paragraphs>
  <Slides>40</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Trebuchet MS</vt:lpstr>
      <vt:lpstr>Wingdings 2</vt:lpstr>
      <vt:lpstr>Revolution</vt:lpstr>
      <vt:lpstr>Foundations of Modern Networking</vt:lpstr>
      <vt:lpstr>Chapter 2</vt:lpstr>
      <vt:lpstr>Types of Network and Internet Traffic</vt:lpstr>
      <vt:lpstr>Types of Network and Internet Traffic</vt:lpstr>
      <vt:lpstr>PowerPoint Presentation</vt:lpstr>
      <vt:lpstr>PowerPoint Presentation</vt:lpstr>
      <vt:lpstr>Real-Time Traffic Characteristics</vt:lpstr>
      <vt:lpstr>PowerPoint Presentation</vt:lpstr>
      <vt:lpstr>PowerPoint Presentation</vt:lpstr>
      <vt:lpstr>Big Data</vt:lpstr>
      <vt:lpstr>PowerPoint Presentation</vt:lpstr>
      <vt:lpstr>Big Data</vt:lpstr>
      <vt:lpstr>Areas of Concern:</vt:lpstr>
      <vt:lpstr>PowerPoint Presentation</vt:lpstr>
      <vt:lpstr>Cloud Computing</vt:lpstr>
      <vt:lpstr>PowerPoint Presentation</vt:lpstr>
      <vt:lpstr>PowerPoint Presentation</vt:lpstr>
      <vt:lpstr>Quality of Service (QoS)</vt:lpstr>
      <vt:lpstr>Quality of Experience (QoE)</vt:lpstr>
      <vt:lpstr>Routing Characteristics</vt:lpstr>
      <vt:lpstr>PowerPoint Presentation</vt:lpstr>
      <vt:lpstr>PowerPoint Presentation</vt:lpstr>
      <vt:lpstr>Routing Protocols</vt:lpstr>
      <vt:lpstr>Routing Protocols</vt:lpstr>
      <vt:lpstr>PowerPoint Presentation</vt:lpstr>
      <vt:lpstr>PowerPoint Presentation</vt:lpstr>
      <vt:lpstr>PowerPoint Presentation</vt:lpstr>
      <vt:lpstr>PowerPoint Presentation</vt:lpstr>
      <vt:lpstr>PowerPoint Presentation</vt:lpstr>
      <vt:lpstr>PowerPoint Presentation</vt:lpstr>
      <vt:lpstr>Backpressure</vt:lpstr>
      <vt:lpstr>Choke Packet</vt:lpstr>
      <vt:lpstr>Implicit Congestion Signaling</vt:lpstr>
      <vt:lpstr>Explicit Congestion Signaling</vt:lpstr>
      <vt:lpstr>Categories of explicit congestion signaling approaches:</vt:lpstr>
      <vt:lpstr>PowerPoint Presentation</vt:lpstr>
      <vt:lpstr>Software-Defined Networking (SDN)</vt:lpstr>
      <vt:lpstr>PowerPoint Presentation</vt:lpstr>
      <vt:lpstr>PowerPoint Presentation</vt:lpstr>
      <vt:lpstr>End of Chapter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Modern Networking</dc:title>
  <dc:creator>Kevin McLaughlin</dc:creator>
  <cp:lastModifiedBy>Bartow, Brett</cp:lastModifiedBy>
  <cp:revision>69</cp:revision>
  <dcterms:created xsi:type="dcterms:W3CDTF">2016-01-04T21:08:27Z</dcterms:created>
  <dcterms:modified xsi:type="dcterms:W3CDTF">2016-01-05T19:16:28Z</dcterms:modified>
</cp:coreProperties>
</file>